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aleway"/>
      <p:regular r:id="rId47"/>
      <p:bold r:id="rId48"/>
      <p:italic r:id="rId49"/>
      <p:boldItalic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  <p:embeddedFont>
      <p:font typeface="Lato Light"/>
      <p:regular r:id="rId59"/>
      <p:bold r:id="rId60"/>
      <p:italic r:id="rId61"/>
      <p:boldItalic r:id="rId62"/>
    </p:embeddedFont>
    <p:embeddedFont>
      <p:font typeface="Spectral"/>
      <p:regular r:id="rId63"/>
      <p:bold r:id="rId64"/>
      <p:italic r:id="rId65"/>
      <p:boldItalic r:id="rId66"/>
    </p:embeddedFont>
    <p:embeddedFont>
      <p:font typeface="Spectral Medium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bold.fntdata"/><Relationship Id="rId47" Type="http://schemas.openxmlformats.org/officeDocument/2006/relationships/font" Target="fonts/Raleway-regular.fntdata"/><Relationship Id="rId49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SpectralMedium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Light-boldItalic.fntdata"/><Relationship Id="rId61" Type="http://schemas.openxmlformats.org/officeDocument/2006/relationships/font" Target="fonts/LatoLight-italic.fntdata"/><Relationship Id="rId20" Type="http://schemas.openxmlformats.org/officeDocument/2006/relationships/slide" Target="slides/slide15.xml"/><Relationship Id="rId64" Type="http://schemas.openxmlformats.org/officeDocument/2006/relationships/font" Target="fonts/Spectral-bold.fntdata"/><Relationship Id="rId63" Type="http://schemas.openxmlformats.org/officeDocument/2006/relationships/font" Target="fonts/Spectral-regular.fntdata"/><Relationship Id="rId22" Type="http://schemas.openxmlformats.org/officeDocument/2006/relationships/slide" Target="slides/slide17.xml"/><Relationship Id="rId66" Type="http://schemas.openxmlformats.org/officeDocument/2006/relationships/font" Target="fonts/Spectral-boldItalic.fntdata"/><Relationship Id="rId21" Type="http://schemas.openxmlformats.org/officeDocument/2006/relationships/slide" Target="slides/slide16.xml"/><Relationship Id="rId65" Type="http://schemas.openxmlformats.org/officeDocument/2006/relationships/font" Target="fonts/Spectral-italic.fntdata"/><Relationship Id="rId24" Type="http://schemas.openxmlformats.org/officeDocument/2006/relationships/slide" Target="slides/slide19.xml"/><Relationship Id="rId68" Type="http://schemas.openxmlformats.org/officeDocument/2006/relationships/font" Target="fonts/SpectralMedium-bold.fntdata"/><Relationship Id="rId23" Type="http://schemas.openxmlformats.org/officeDocument/2006/relationships/slide" Target="slides/slide18.xml"/><Relationship Id="rId67" Type="http://schemas.openxmlformats.org/officeDocument/2006/relationships/font" Target="fonts/SpectralMedium-regular.fntdata"/><Relationship Id="rId60" Type="http://schemas.openxmlformats.org/officeDocument/2006/relationships/font" Target="fonts/LatoLigh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SpectralMedium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font" Target="fonts/Raleway-boldItalic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Lato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Lato-italic.fntdata"/><Relationship Id="rId12" Type="http://schemas.openxmlformats.org/officeDocument/2006/relationships/slide" Target="slides/slide7.xml"/><Relationship Id="rId56" Type="http://schemas.openxmlformats.org/officeDocument/2006/relationships/font" Target="fonts/Lato-bold.fntdata"/><Relationship Id="rId15" Type="http://schemas.openxmlformats.org/officeDocument/2006/relationships/slide" Target="slides/slide10.xml"/><Relationship Id="rId59" Type="http://schemas.openxmlformats.org/officeDocument/2006/relationships/font" Target="fonts/LatoLight-regular.fntdata"/><Relationship Id="rId14" Type="http://schemas.openxmlformats.org/officeDocument/2006/relationships/slide" Target="slides/slide9.xml"/><Relationship Id="rId58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d310a08a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d310a08a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d310a08aa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d310a08aa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d310a08aa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d310a08aa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this before T1, sand dismiss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d310a08aa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d310a08aa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400 kJ/mol 300nm as highligthed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picture when putting dots, error bars.  Benchmark theory?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d310a08aa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d310a08aa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400 kJ/mol 300nm as highligthed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d310a08aa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d310a08aa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400 kJ/mol 300nm as highligthed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d310a08aa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d310a08aa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d310a08aa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d310a08aa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d310a08aa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d310a08aa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d310a08aa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d310a08aa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d310a08a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d310a08a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d310a08aa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d310a08aa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d310a08aa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d310a08aa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d310a08aa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d310a08aa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d310a08aa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d310a08aa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d310a08aa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d310a08aa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d0f8114a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d0f8114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d310a08aa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d310a08aa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d310a08aa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d310a08aa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d310a08aa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7d310a08aa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d310a08aa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d310a08aa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d310a08a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d310a08a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rules: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-Butanal NTI for all linear aldehydes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-iso-butanal (2-methylpropanal) for all a-branched carbonyls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-methacrolein equal value for all enals NTIa &amp; NTIb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-butanone for all ketone NTI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-MVK for all enone NTI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-methylglyoxal for all dicarbonyl aldehyde NTIa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-diacetyl for all dicarbonyl ketone NTIa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4 Jenkin et al 1997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 the plot on the right is delibrately complex. It’s there to illustrate that for a single organic compound, butane, a wide range of carbonyls are formed in signficant amounts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d310a08aa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7d310a08aa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d310a08aa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d310a08aa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d310a134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d310a134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d310a16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d310a16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d310a160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d310a160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7d310a160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7d310a160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d310a134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7d310a134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d310a1605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d310a1605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Actinic UV and cross section known. Show just QY needed. To MCM concentration output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d310a1605_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7d310a1605_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Actinic UV and cross section known. Show just QY needed. To MCM concentration output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d310a1605_7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d310a1605_7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Actinic UV and cross section known. Show just QY needed. To MCM concentration output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d310a08a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d310a08a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‘Understanding atmospheric chemistry’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Ballon picture, concentration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o the outpout, you ut the mechanism later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d310a1605_7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d310a1605_7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d310a1605_7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d310a1605_7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d310a08aa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d310a08aa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you’ll see propanal only has 1 photolysis rate in the MCM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labels to columns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column titles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d310a08aa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d310a08aa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d310a08a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d310a08a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d310a08aa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d310a08aa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d310a08aa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d310a08aa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9" Type="http://schemas.openxmlformats.org/officeDocument/2006/relationships/image" Target="../media/image46.jpg"/><Relationship Id="rId5" Type="http://schemas.openxmlformats.org/officeDocument/2006/relationships/image" Target="../media/image42.png"/><Relationship Id="rId6" Type="http://schemas.openxmlformats.org/officeDocument/2006/relationships/image" Target="../media/image40.jpg"/><Relationship Id="rId7" Type="http://schemas.openxmlformats.org/officeDocument/2006/relationships/image" Target="../media/image39.jpg"/><Relationship Id="rId8" Type="http://schemas.openxmlformats.org/officeDocument/2006/relationships/image" Target="../media/image4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jpg"/><Relationship Id="rId5" Type="http://schemas.openxmlformats.org/officeDocument/2006/relationships/image" Target="../media/image42.png"/><Relationship Id="rId6" Type="http://schemas.openxmlformats.org/officeDocument/2006/relationships/image" Target="../media/image40.jpg"/><Relationship Id="rId7" Type="http://schemas.openxmlformats.org/officeDocument/2006/relationships/image" Target="../media/image39.jpg"/><Relationship Id="rId8" Type="http://schemas.openxmlformats.org/officeDocument/2006/relationships/image" Target="../media/image4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Relationship Id="rId4" Type="http://schemas.openxmlformats.org/officeDocument/2006/relationships/image" Target="../media/image6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7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0.png"/><Relationship Id="rId4" Type="http://schemas.openxmlformats.org/officeDocument/2006/relationships/image" Target="../media/image6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9.png"/><Relationship Id="rId4" Type="http://schemas.openxmlformats.org/officeDocument/2006/relationships/image" Target="../media/image7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3.png"/><Relationship Id="rId4" Type="http://schemas.openxmlformats.org/officeDocument/2006/relationships/image" Target="../media/image7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9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2.pvlighthouse.com.au/resources/optics/spectrum%20library/spectrum%20library.aspx" TargetMode="External"/><Relationship Id="rId4" Type="http://schemas.openxmlformats.org/officeDocument/2006/relationships/image" Target="../media/image84.png"/><Relationship Id="rId5" Type="http://schemas.openxmlformats.org/officeDocument/2006/relationships/image" Target="../media/image9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2.pvlighthouse.com.au/resources/optics/spectrum%20library/spectrum%20library.aspx" TargetMode="External"/><Relationship Id="rId4" Type="http://schemas.openxmlformats.org/officeDocument/2006/relationships/image" Target="../media/image86.png"/><Relationship Id="rId5" Type="http://schemas.openxmlformats.org/officeDocument/2006/relationships/image" Target="../media/image8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7.png"/><Relationship Id="rId4" Type="http://schemas.openxmlformats.org/officeDocument/2006/relationships/image" Target="../media/image82.png"/><Relationship Id="rId5" Type="http://schemas.openxmlformats.org/officeDocument/2006/relationships/image" Target="../media/image90.png"/><Relationship Id="rId6" Type="http://schemas.openxmlformats.org/officeDocument/2006/relationships/image" Target="../media/image8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3.jpg"/><Relationship Id="rId7" Type="http://schemas.openxmlformats.org/officeDocument/2006/relationships/image" Target="../media/image11.png"/><Relationship Id="rId8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5.png"/><Relationship Id="rId4" Type="http://schemas.openxmlformats.org/officeDocument/2006/relationships/hyperlink" Target="https://en.wikipedia.org/wiki/File:SMILES.png" TargetMode="External"/><Relationship Id="rId5" Type="http://schemas.openxmlformats.org/officeDocument/2006/relationships/hyperlink" Target="http://www.chemspider.com/StructureSearch.aspx" TargetMode="External"/><Relationship Id="rId6" Type="http://schemas.openxmlformats.org/officeDocument/2006/relationships/image" Target="../media/image91.png"/><Relationship Id="rId7" Type="http://schemas.openxmlformats.org/officeDocument/2006/relationships/image" Target="../media/image88.png"/><Relationship Id="rId8" Type="http://schemas.openxmlformats.org/officeDocument/2006/relationships/image" Target="../media/image8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9.png"/><Relationship Id="rId11" Type="http://schemas.openxmlformats.org/officeDocument/2006/relationships/image" Target="../media/image10.png"/><Relationship Id="rId22" Type="http://schemas.openxmlformats.org/officeDocument/2006/relationships/image" Target="../media/image30.png"/><Relationship Id="rId10" Type="http://schemas.openxmlformats.org/officeDocument/2006/relationships/image" Target="../media/image14.png"/><Relationship Id="rId21" Type="http://schemas.openxmlformats.org/officeDocument/2006/relationships/image" Target="../media/image24.png"/><Relationship Id="rId13" Type="http://schemas.openxmlformats.org/officeDocument/2006/relationships/image" Target="../media/image23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12.png"/><Relationship Id="rId15" Type="http://schemas.openxmlformats.org/officeDocument/2006/relationships/image" Target="../media/image22.png"/><Relationship Id="rId14" Type="http://schemas.openxmlformats.org/officeDocument/2006/relationships/image" Target="../media/image20.png"/><Relationship Id="rId17" Type="http://schemas.openxmlformats.org/officeDocument/2006/relationships/image" Target="../media/image27.png"/><Relationship Id="rId16" Type="http://schemas.openxmlformats.org/officeDocument/2006/relationships/image" Target="../media/image26.png"/><Relationship Id="rId5" Type="http://schemas.openxmlformats.org/officeDocument/2006/relationships/image" Target="../media/image4.png"/><Relationship Id="rId19" Type="http://schemas.openxmlformats.org/officeDocument/2006/relationships/image" Target="../media/image28.png"/><Relationship Id="rId6" Type="http://schemas.openxmlformats.org/officeDocument/2006/relationships/image" Target="../media/image2.png"/><Relationship Id="rId18" Type="http://schemas.openxmlformats.org/officeDocument/2006/relationships/image" Target="../media/image25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1A1A1A"/>
                </a:solidFill>
              </a:rPr>
              <a:t>PhD recap</a:t>
            </a:r>
            <a:endParaRPr b="0" sz="2400">
              <a:solidFill>
                <a:srgbClr val="1A1A1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A1A1A"/>
                </a:solidFill>
              </a:rPr>
              <a:t>Structure–Activity Relationships for </a:t>
            </a:r>
            <a:endParaRPr sz="2400">
              <a:solidFill>
                <a:srgbClr val="1A1A1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A1A1A"/>
                </a:solidFill>
              </a:rPr>
              <a:t>Carbonyl Photolysis </a:t>
            </a:r>
            <a:endParaRPr sz="2400">
              <a:solidFill>
                <a:srgbClr val="1A1A1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Keiran Rowell - Feb 14, 2020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225" y="1242850"/>
            <a:ext cx="7017773" cy="390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>
            <p:ph type="title"/>
          </p:nvPr>
        </p:nvSpPr>
        <p:spPr>
          <a:xfrm>
            <a:off x="81750" y="585225"/>
            <a:ext cx="8988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Aim:</a:t>
            </a:r>
            <a:r>
              <a:rPr lang="en">
                <a:solidFill>
                  <a:srgbClr val="000000"/>
                </a:solidFill>
              </a:rPr>
              <a:t> structure-activity relationships for</a:t>
            </a:r>
            <a:r>
              <a:rPr lang="en">
                <a:solidFill>
                  <a:srgbClr val="000000"/>
                </a:solidFill>
              </a:rPr>
              <a:t> photolysis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0" y="1293475"/>
            <a:ext cx="5245500" cy="3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► 38 </a:t>
            </a:r>
            <a:r>
              <a:rPr lang="en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(20+18)</a:t>
            </a:r>
            <a:r>
              <a:rPr lang="en" sz="15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 carbonyls in dataset 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► 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 states (</a:t>
            </a:r>
            <a:r>
              <a:rPr i="1" lang="en" sz="15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7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150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70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► 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10 types of reaction</a:t>
            </a:r>
            <a:r>
              <a:rPr lang="en" sz="15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► 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Method benchmarks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► Summary SARs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► </a:t>
            </a:r>
            <a:r>
              <a:rPr lang="en" sz="15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No contemporary SARs</a:t>
            </a:r>
            <a:r>
              <a:rPr baseline="30000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1,2,3</a:t>
            </a:r>
            <a:endParaRPr baseline="30000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Future</a:t>
            </a: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apply SARs to </a:t>
            </a:r>
            <a:endParaRPr b="1"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ther atmospheric carbonyls</a:t>
            </a:r>
            <a:endParaRPr b="1"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3152400" y="-57650"/>
            <a:ext cx="6023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1)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Pitts J.,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J. Chem. Ed.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1957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34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112-121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2)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Nicol C., Calvet J.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Am. Chem. Soc.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1967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89,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1790-1798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3)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Coyle  B., Carless H,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Chem. Soc. Rev.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1972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465-485 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0" y="1322450"/>
            <a:ext cx="91440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Norrish Type I Reaction</a:t>
            </a: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729450" y="590100"/>
            <a:ext cx="16467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Chapter 2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250" y="1988687"/>
            <a:ext cx="3827501" cy="10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250" y="3119792"/>
            <a:ext cx="3827500" cy="1997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type="title"/>
          </p:nvPr>
        </p:nvSpPr>
        <p:spPr>
          <a:xfrm>
            <a:off x="81825" y="519750"/>
            <a:ext cx="3532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NTI</a:t>
            </a:r>
            <a:r>
              <a:rPr i="1" lang="en"/>
              <a:t>a </a:t>
            </a:r>
            <a:r>
              <a:rPr i="1" lang="en">
                <a:solidFill>
                  <a:schemeClr val="accent2"/>
                </a:solidFill>
              </a:rPr>
              <a:t>S</a:t>
            </a:r>
            <a:r>
              <a:rPr baseline="-25000" i="1" lang="en">
                <a:solidFill>
                  <a:schemeClr val="accent2"/>
                </a:solidFill>
              </a:rPr>
              <a:t>1</a:t>
            </a:r>
            <a:r>
              <a:rPr lang="en"/>
              <a:t> barriers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243" y="0"/>
            <a:ext cx="5872207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4"/>
          <p:cNvCxnSpPr/>
          <p:nvPr/>
        </p:nvCxnSpPr>
        <p:spPr>
          <a:xfrm>
            <a:off x="3894425" y="3738600"/>
            <a:ext cx="4569300" cy="0"/>
          </a:xfrm>
          <a:prstGeom prst="straightConnector1">
            <a:avLst/>
          </a:prstGeom>
          <a:noFill/>
          <a:ln cap="flat" cmpd="sng" w="19050">
            <a:solidFill>
              <a:srgbClr val="B6ACE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28" name="Google Shape;228;p24"/>
          <p:cNvSpPr txBox="1"/>
          <p:nvPr/>
        </p:nvSpPr>
        <p:spPr>
          <a:xfrm>
            <a:off x="3462225" y="3562350"/>
            <a:ext cx="5001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400</a:t>
            </a:r>
            <a:endParaRPr b="1" sz="1200">
              <a:solidFill>
                <a:srgbClr val="9900F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8415225" y="3562350"/>
            <a:ext cx="5001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300</a:t>
            </a:r>
            <a:endParaRPr b="1" sz="1200">
              <a:solidFill>
                <a:srgbClr val="9900F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-47625" y="1366650"/>
            <a:ext cx="3441600" cy="19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►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Linear </a:t>
            </a:r>
            <a:r>
              <a:rPr lang="en" sz="1500">
                <a:solidFill>
                  <a:srgbClr val="45818E"/>
                </a:solidFill>
                <a:latin typeface="Lato"/>
                <a:ea typeface="Lato"/>
                <a:cs typeface="Lato"/>
                <a:sym typeface="Lato"/>
              </a:rPr>
              <a:t>aldehydes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lang="en" sz="1500">
                <a:solidFill>
                  <a:srgbClr val="A17A59"/>
                </a:solidFill>
                <a:latin typeface="Lato"/>
                <a:ea typeface="Lato"/>
                <a:cs typeface="Lato"/>
                <a:sym typeface="Lato"/>
              </a:rPr>
              <a:t>ketones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⬩</a:t>
            </a:r>
            <a:r>
              <a:rPr lang="en" sz="17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1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aseline="-25000" lang="en" sz="1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aseline="-25000" lang="en" sz="15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5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barriers inaccessible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r>
              <a:rPr lang="en" sz="15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400 kJ/mol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⬩ 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Singlet invoked for unquenchable rxn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baseline="-25000" sz="15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1125" y="2972550"/>
            <a:ext cx="33441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► </a:t>
            </a:r>
            <a:r>
              <a:rPr b="1" i="1" lang="en" sz="1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="1" baseline="-25000" lang="en" sz="1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baseline="-25000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can be ignored 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 atmosphere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⬩ 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Experiment actually seeing </a:t>
            </a:r>
            <a:r>
              <a:rPr i="1"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baseline="-25000"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&amp;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15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aseline="-25000" lang="en" sz="15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81825" y="4259100"/>
            <a:ext cx="33441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►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Barrier height explained by SARS 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⬩ 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Particularly important for </a:t>
            </a:r>
            <a:r>
              <a:rPr i="1"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baseline="-25000"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rxns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-76200" y="-57000"/>
            <a:ext cx="22257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Method</a:t>
            </a:r>
            <a:r>
              <a:rPr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RI-B3LYP/def2-TZVP </a:t>
            </a:r>
            <a:endParaRPr i="1"/>
          </a:p>
        </p:txBody>
      </p:sp>
      <p:sp>
        <p:nvSpPr>
          <p:cNvPr id="234" name="Google Shape;234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/>
          <p:nvPr>
            <p:ph type="title"/>
          </p:nvPr>
        </p:nvSpPr>
        <p:spPr>
          <a:xfrm>
            <a:off x="81825" y="519750"/>
            <a:ext cx="3532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NTI</a:t>
            </a:r>
            <a:r>
              <a:rPr i="1" lang="en">
                <a:solidFill>
                  <a:srgbClr val="000000"/>
                </a:solidFill>
              </a:rPr>
              <a:t>a </a:t>
            </a:r>
            <a:r>
              <a:rPr i="1" lang="en">
                <a:solidFill>
                  <a:schemeClr val="accent3"/>
                </a:solidFill>
              </a:rPr>
              <a:t>T</a:t>
            </a:r>
            <a:r>
              <a:rPr baseline="-25000" i="1" lang="en">
                <a:solidFill>
                  <a:schemeClr val="accent3"/>
                </a:solidFill>
              </a:rPr>
              <a:t>1</a:t>
            </a:r>
            <a:r>
              <a:rPr lang="en"/>
              <a:t> barriers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8175" y="0"/>
            <a:ext cx="548582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/>
          <p:nvPr/>
        </p:nvSpPr>
        <p:spPr>
          <a:xfrm>
            <a:off x="4176725" y="1939025"/>
            <a:ext cx="500100" cy="44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4903113" y="1933600"/>
            <a:ext cx="535800" cy="44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"/>
          <p:cNvSpPr/>
          <p:nvPr/>
        </p:nvSpPr>
        <p:spPr>
          <a:xfrm>
            <a:off x="5534025" y="2447925"/>
            <a:ext cx="699900" cy="44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/>
          <p:nvPr/>
        </p:nvSpPr>
        <p:spPr>
          <a:xfrm>
            <a:off x="6262700" y="2319675"/>
            <a:ext cx="795600" cy="44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5"/>
          <p:cNvSpPr/>
          <p:nvPr/>
        </p:nvSpPr>
        <p:spPr>
          <a:xfrm>
            <a:off x="7167575" y="2319675"/>
            <a:ext cx="843000" cy="44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"/>
          <p:cNvSpPr/>
          <p:nvPr/>
        </p:nvSpPr>
        <p:spPr>
          <a:xfrm>
            <a:off x="6405575" y="2766750"/>
            <a:ext cx="823800" cy="44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/>
          <p:nvPr/>
        </p:nvSpPr>
        <p:spPr>
          <a:xfrm>
            <a:off x="7015175" y="2638175"/>
            <a:ext cx="152400" cy="44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5"/>
          <p:cNvSpPr/>
          <p:nvPr/>
        </p:nvSpPr>
        <p:spPr>
          <a:xfrm>
            <a:off x="7300925" y="2894925"/>
            <a:ext cx="823800" cy="59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5"/>
          <p:cNvSpPr/>
          <p:nvPr/>
        </p:nvSpPr>
        <p:spPr>
          <a:xfrm>
            <a:off x="5653100" y="1103250"/>
            <a:ext cx="724200" cy="53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5"/>
          <p:cNvSpPr/>
          <p:nvPr/>
        </p:nvSpPr>
        <p:spPr>
          <a:xfrm>
            <a:off x="6402875" y="1071975"/>
            <a:ext cx="795600" cy="53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5"/>
          <p:cNvSpPr/>
          <p:nvPr/>
        </p:nvSpPr>
        <p:spPr>
          <a:xfrm>
            <a:off x="6467375" y="1671650"/>
            <a:ext cx="762000" cy="35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6953150" y="1500200"/>
            <a:ext cx="128700" cy="33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6589025" y="1566875"/>
            <a:ext cx="152400" cy="33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4867275" y="3036500"/>
            <a:ext cx="699900" cy="59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"/>
          <p:cNvSpPr/>
          <p:nvPr/>
        </p:nvSpPr>
        <p:spPr>
          <a:xfrm>
            <a:off x="4867275" y="4029925"/>
            <a:ext cx="699900" cy="5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5"/>
          <p:cNvSpPr/>
          <p:nvPr/>
        </p:nvSpPr>
        <p:spPr>
          <a:xfrm>
            <a:off x="5665250" y="3960400"/>
            <a:ext cx="823800" cy="55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6467375" y="4029925"/>
            <a:ext cx="762000" cy="55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5"/>
          <p:cNvSpPr/>
          <p:nvPr/>
        </p:nvSpPr>
        <p:spPr>
          <a:xfrm>
            <a:off x="5632925" y="1675863"/>
            <a:ext cx="762000" cy="55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6433775" y="498025"/>
            <a:ext cx="795600" cy="5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5"/>
          <p:cNvSpPr/>
          <p:nvPr/>
        </p:nvSpPr>
        <p:spPr>
          <a:xfrm>
            <a:off x="7239000" y="1252575"/>
            <a:ext cx="1204200" cy="10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6507725" y="2010100"/>
            <a:ext cx="762000" cy="28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5"/>
          <p:cNvSpPr/>
          <p:nvPr/>
        </p:nvSpPr>
        <p:spPr>
          <a:xfrm>
            <a:off x="7027025" y="1900175"/>
            <a:ext cx="152400" cy="26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7179475" y="2235675"/>
            <a:ext cx="561900" cy="19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4" name="Google Shape;264;p25"/>
          <p:cNvCxnSpPr/>
          <p:nvPr/>
        </p:nvCxnSpPr>
        <p:spPr>
          <a:xfrm>
            <a:off x="4176725" y="1685925"/>
            <a:ext cx="4276800" cy="0"/>
          </a:xfrm>
          <a:prstGeom prst="straightConnector1">
            <a:avLst/>
          </a:prstGeom>
          <a:noFill/>
          <a:ln cap="flat" cmpd="sng" w="19050">
            <a:solidFill>
              <a:srgbClr val="B6ACE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65" name="Google Shape;2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48" y="1682197"/>
            <a:ext cx="1262425" cy="1336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635" y="1908234"/>
            <a:ext cx="1321533" cy="99777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5"/>
          <p:cNvSpPr txBox="1"/>
          <p:nvPr/>
        </p:nvSpPr>
        <p:spPr>
          <a:xfrm>
            <a:off x="-9" y="2908047"/>
            <a:ext cx="1635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Branching</a:t>
            </a:r>
            <a:endParaRPr b="1" sz="12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2461799" y="2908050"/>
            <a:ext cx="1102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Conjugation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1668425" y="2104875"/>
            <a:ext cx="699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vs.</a:t>
            </a:r>
            <a:endParaRPr i="1" sz="2400">
              <a:solidFill>
                <a:srgbClr val="595959"/>
              </a:solidFill>
            </a:endParaRPr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25" y="3300687"/>
            <a:ext cx="699901" cy="65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238325"/>
            <a:ext cx="1334225" cy="8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2100" y="3926217"/>
            <a:ext cx="1102800" cy="123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5450" y="3246426"/>
            <a:ext cx="1185899" cy="679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5"/>
          <p:cNvSpPr/>
          <p:nvPr/>
        </p:nvSpPr>
        <p:spPr>
          <a:xfrm>
            <a:off x="81825" y="3254950"/>
            <a:ext cx="2049600" cy="746700"/>
          </a:xfrm>
          <a:prstGeom prst="rect">
            <a:avLst/>
          </a:prstGeom>
          <a:solidFill>
            <a:srgbClr val="FFFFFF">
              <a:alpha val="4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5"/>
          <p:cNvSpPr/>
          <p:nvPr/>
        </p:nvSpPr>
        <p:spPr>
          <a:xfrm>
            <a:off x="-7125" y="4161100"/>
            <a:ext cx="1321500" cy="997800"/>
          </a:xfrm>
          <a:prstGeom prst="rect">
            <a:avLst/>
          </a:prstGeom>
          <a:solidFill>
            <a:srgbClr val="FFFFFF">
              <a:alpha val="3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5"/>
          <p:cNvSpPr/>
          <p:nvPr/>
        </p:nvSpPr>
        <p:spPr>
          <a:xfrm>
            <a:off x="0" y="1498000"/>
            <a:ext cx="2368200" cy="3666900"/>
          </a:xfrm>
          <a:prstGeom prst="rect">
            <a:avLst/>
          </a:prstGeom>
          <a:solidFill>
            <a:srgbClr val="FFFFFF">
              <a:alpha val="4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5"/>
          <p:cNvSpPr txBox="1"/>
          <p:nvPr/>
        </p:nvSpPr>
        <p:spPr>
          <a:xfrm>
            <a:off x="3742750" y="1494125"/>
            <a:ext cx="5001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400</a:t>
            </a:r>
            <a:endParaRPr b="1" sz="12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8390950" y="1494125"/>
            <a:ext cx="5001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300</a:t>
            </a:r>
            <a:endParaRPr b="1" sz="12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-76200" y="-57000"/>
            <a:ext cx="26460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Method</a:t>
            </a:r>
            <a:r>
              <a:rPr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RI-B2GP-PLYP/def2-TZVP </a:t>
            </a:r>
            <a:endParaRPr/>
          </a:p>
        </p:txBody>
      </p:sp>
      <p:sp>
        <p:nvSpPr>
          <p:cNvPr id="280" name="Google Shape;280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 txBox="1"/>
          <p:nvPr>
            <p:ph type="title"/>
          </p:nvPr>
        </p:nvSpPr>
        <p:spPr>
          <a:xfrm>
            <a:off x="81825" y="519750"/>
            <a:ext cx="3532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NTI</a:t>
            </a:r>
            <a:r>
              <a:rPr i="1" lang="en">
                <a:solidFill>
                  <a:srgbClr val="000000"/>
                </a:solidFill>
              </a:rPr>
              <a:t>a </a:t>
            </a:r>
            <a:r>
              <a:rPr i="1" lang="en">
                <a:solidFill>
                  <a:schemeClr val="accent3"/>
                </a:solidFill>
              </a:rPr>
              <a:t>T</a:t>
            </a:r>
            <a:r>
              <a:rPr baseline="-25000" i="1" lang="en">
                <a:solidFill>
                  <a:schemeClr val="accent3"/>
                </a:solidFill>
              </a:rPr>
              <a:t>1</a:t>
            </a:r>
            <a:r>
              <a:rPr lang="en"/>
              <a:t> barriers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8175" y="0"/>
            <a:ext cx="548582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6"/>
          <p:cNvSpPr/>
          <p:nvPr/>
        </p:nvSpPr>
        <p:spPr>
          <a:xfrm>
            <a:off x="6405575" y="2766750"/>
            <a:ext cx="823800" cy="44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6"/>
          <p:cNvSpPr/>
          <p:nvPr/>
        </p:nvSpPr>
        <p:spPr>
          <a:xfrm>
            <a:off x="7015175" y="2638175"/>
            <a:ext cx="152400" cy="44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7300925" y="2894925"/>
            <a:ext cx="823800" cy="59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0" name="Google Shape;290;p26"/>
          <p:cNvCxnSpPr/>
          <p:nvPr/>
        </p:nvCxnSpPr>
        <p:spPr>
          <a:xfrm>
            <a:off x="4176725" y="1685925"/>
            <a:ext cx="4276800" cy="0"/>
          </a:xfrm>
          <a:prstGeom prst="straightConnector1">
            <a:avLst/>
          </a:prstGeom>
          <a:noFill/>
          <a:ln cap="flat" cmpd="sng" w="19050">
            <a:solidFill>
              <a:srgbClr val="B6ACE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91" name="Google Shape;2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48" y="1682197"/>
            <a:ext cx="1262425" cy="1336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635" y="1908234"/>
            <a:ext cx="1321533" cy="99777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6"/>
          <p:cNvSpPr txBox="1"/>
          <p:nvPr/>
        </p:nvSpPr>
        <p:spPr>
          <a:xfrm>
            <a:off x="-9" y="2908047"/>
            <a:ext cx="1635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Branching</a:t>
            </a:r>
            <a:endParaRPr b="1" sz="12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26"/>
          <p:cNvSpPr txBox="1"/>
          <p:nvPr/>
        </p:nvSpPr>
        <p:spPr>
          <a:xfrm>
            <a:off x="2461799" y="2908050"/>
            <a:ext cx="1102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Conjugation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26"/>
          <p:cNvSpPr txBox="1"/>
          <p:nvPr/>
        </p:nvSpPr>
        <p:spPr>
          <a:xfrm>
            <a:off x="1668425" y="2104875"/>
            <a:ext cx="699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vs.</a:t>
            </a:r>
            <a:endParaRPr i="1" sz="2400">
              <a:solidFill>
                <a:srgbClr val="595959"/>
              </a:solidFill>
            </a:endParaRPr>
          </a:p>
        </p:txBody>
      </p:sp>
      <p:pic>
        <p:nvPicPr>
          <p:cNvPr id="296" name="Google Shape;29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25" y="3300687"/>
            <a:ext cx="699901" cy="65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238325"/>
            <a:ext cx="1334225" cy="8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2100" y="3926217"/>
            <a:ext cx="1102800" cy="123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5450" y="3246426"/>
            <a:ext cx="1185899" cy="6797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6"/>
          <p:cNvSpPr txBox="1"/>
          <p:nvPr/>
        </p:nvSpPr>
        <p:spPr>
          <a:xfrm>
            <a:off x="3742750" y="1494125"/>
            <a:ext cx="5001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400</a:t>
            </a:r>
            <a:endParaRPr b="1" sz="12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26"/>
          <p:cNvSpPr txBox="1"/>
          <p:nvPr/>
        </p:nvSpPr>
        <p:spPr>
          <a:xfrm>
            <a:off x="8390950" y="1494125"/>
            <a:ext cx="5001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300</a:t>
            </a:r>
            <a:endParaRPr b="1" sz="12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6"/>
          <p:cNvSpPr txBox="1"/>
          <p:nvPr/>
        </p:nvSpPr>
        <p:spPr>
          <a:xfrm>
            <a:off x="-76200" y="-57000"/>
            <a:ext cx="26460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Method</a:t>
            </a:r>
            <a:r>
              <a:rPr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RI-B2GP-PLYP/def2-TZVP </a:t>
            </a:r>
            <a:endParaRPr/>
          </a:p>
        </p:txBody>
      </p:sp>
      <p:sp>
        <p:nvSpPr>
          <p:cNvPr id="303" name="Google Shape;303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8175" y="0"/>
            <a:ext cx="548582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7"/>
          <p:cNvSpPr/>
          <p:nvPr/>
        </p:nvSpPr>
        <p:spPr>
          <a:xfrm>
            <a:off x="6405575" y="2766750"/>
            <a:ext cx="823800" cy="44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7"/>
          <p:cNvSpPr/>
          <p:nvPr/>
        </p:nvSpPr>
        <p:spPr>
          <a:xfrm>
            <a:off x="7015175" y="2638175"/>
            <a:ext cx="152400" cy="44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7"/>
          <p:cNvSpPr/>
          <p:nvPr/>
        </p:nvSpPr>
        <p:spPr>
          <a:xfrm>
            <a:off x="7300925" y="2894925"/>
            <a:ext cx="823800" cy="59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2" name="Google Shape;312;p27"/>
          <p:cNvCxnSpPr/>
          <p:nvPr/>
        </p:nvCxnSpPr>
        <p:spPr>
          <a:xfrm>
            <a:off x="4176725" y="1685925"/>
            <a:ext cx="4276800" cy="0"/>
          </a:xfrm>
          <a:prstGeom prst="straightConnector1">
            <a:avLst/>
          </a:prstGeom>
          <a:noFill/>
          <a:ln cap="flat" cmpd="sng" w="19050">
            <a:solidFill>
              <a:srgbClr val="B6ACE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3" name="Google Shape;313;p27"/>
          <p:cNvSpPr txBox="1"/>
          <p:nvPr/>
        </p:nvSpPr>
        <p:spPr>
          <a:xfrm>
            <a:off x="3742750" y="1494125"/>
            <a:ext cx="5001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400</a:t>
            </a:r>
            <a:endParaRPr b="1" sz="12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8390950" y="1494125"/>
            <a:ext cx="5001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300</a:t>
            </a:r>
            <a:endParaRPr b="1" sz="12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7"/>
          <p:cNvSpPr txBox="1"/>
          <p:nvPr/>
        </p:nvSpPr>
        <p:spPr>
          <a:xfrm>
            <a:off x="-47625" y="1366650"/>
            <a:ext cx="3614700" cy="2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►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</a:t>
            </a:r>
            <a:r>
              <a:rPr lang="en" sz="15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 α,β-conjugated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cleave other bond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► 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Supported by FT-IR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⬩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baseline="30000" lang="en" sz="15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•</a:t>
            </a:r>
            <a:r>
              <a:rPr b="1" baseline="30000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source needed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in acrolein expt.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⬩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Most </a:t>
            </a:r>
            <a:r>
              <a:rPr lang="en" sz="15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enals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negligible QYs 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7"/>
          <p:cNvSpPr txBox="1"/>
          <p:nvPr>
            <p:ph type="title"/>
          </p:nvPr>
        </p:nvSpPr>
        <p:spPr>
          <a:xfrm>
            <a:off x="81825" y="519750"/>
            <a:ext cx="3532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NTI</a:t>
            </a:r>
            <a:r>
              <a:rPr i="1" lang="en"/>
              <a:t>b</a:t>
            </a:r>
            <a:r>
              <a:rPr lang="en"/>
              <a:t> </a:t>
            </a:r>
            <a:r>
              <a:rPr i="1" lang="en">
                <a:solidFill>
                  <a:schemeClr val="accent3"/>
                </a:solidFill>
              </a:rPr>
              <a:t>T</a:t>
            </a:r>
            <a:r>
              <a:rPr baseline="-25000" i="1" lang="en">
                <a:solidFill>
                  <a:schemeClr val="accent3"/>
                </a:solidFill>
              </a:rPr>
              <a:t>1</a:t>
            </a:r>
            <a:r>
              <a:rPr lang="en"/>
              <a:t> barriers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7"/>
          <p:cNvSpPr txBox="1"/>
          <p:nvPr/>
        </p:nvSpPr>
        <p:spPr>
          <a:xfrm>
            <a:off x="-76200" y="-57000"/>
            <a:ext cx="26460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Method</a:t>
            </a:r>
            <a:r>
              <a:rPr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RI-B2GP-PLYP/def2-TZVP </a:t>
            </a:r>
            <a:endParaRPr/>
          </a:p>
        </p:txBody>
      </p:sp>
      <p:sp>
        <p:nvSpPr>
          <p:cNvPr id="318" name="Google Shape;318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/>
          <p:nvPr>
            <p:ph type="title"/>
          </p:nvPr>
        </p:nvSpPr>
        <p:spPr>
          <a:xfrm>
            <a:off x="25" y="1322450"/>
            <a:ext cx="9144000" cy="7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Vertical, Adiabatic, and 0–0 Excitation Energies</a:t>
            </a:r>
            <a:endParaRPr sz="3000"/>
          </a:p>
        </p:txBody>
      </p:sp>
      <p:sp>
        <p:nvSpPr>
          <p:cNvPr id="324" name="Google Shape;324;p28"/>
          <p:cNvSpPr txBox="1"/>
          <p:nvPr/>
        </p:nvSpPr>
        <p:spPr>
          <a:xfrm>
            <a:off x="729450" y="590100"/>
            <a:ext cx="16467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Chapter 3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5" name="Google Shape;3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975" y="2007900"/>
            <a:ext cx="4170074" cy="296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00" y="1597000"/>
            <a:ext cx="4069500" cy="33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876" y="1596988"/>
            <a:ext cx="4267200" cy="349168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9"/>
          <p:cNvSpPr txBox="1"/>
          <p:nvPr/>
        </p:nvSpPr>
        <p:spPr>
          <a:xfrm>
            <a:off x="1477950" y="1333925"/>
            <a:ext cx="2118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Aldehydes 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5829925" y="1333925"/>
            <a:ext cx="2118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rPr>
              <a:t>Enals</a:t>
            </a:r>
            <a:r>
              <a:rPr b="1" lang="en" sz="16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34" name="Google Shape;334;p29"/>
          <p:cNvSpPr txBox="1"/>
          <p:nvPr>
            <p:ph type="title"/>
          </p:nvPr>
        </p:nvSpPr>
        <p:spPr>
          <a:xfrm>
            <a:off x="81750" y="585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Vertical excitation</a:t>
            </a:r>
            <a:r>
              <a:rPr lang="en">
                <a:solidFill>
                  <a:srgbClr val="000000"/>
                </a:solidFill>
              </a:rPr>
              <a:t> energy calculations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770" y="235225"/>
            <a:ext cx="4367309" cy="11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>
            <p:ph type="title"/>
          </p:nvPr>
        </p:nvSpPr>
        <p:spPr>
          <a:xfrm>
            <a:off x="81750" y="585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Scaled</a:t>
            </a:r>
            <a:r>
              <a:rPr lang="en">
                <a:solidFill>
                  <a:schemeClr val="accent3"/>
                </a:solidFill>
              </a:rPr>
              <a:t> v</a:t>
            </a:r>
            <a:r>
              <a:rPr lang="en">
                <a:solidFill>
                  <a:schemeClr val="accent3"/>
                </a:solidFill>
              </a:rPr>
              <a:t>ertical excitation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00" y="1685475"/>
            <a:ext cx="4096801" cy="342932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5562600" y="-76200"/>
            <a:ext cx="3000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 Medium"/>
                <a:ea typeface="Spectral Medium"/>
                <a:cs typeface="Spectral Medium"/>
                <a:sym typeface="Spectral Medium"/>
              </a:rPr>
              <a:t>E</a:t>
            </a:r>
            <a:r>
              <a:rPr baseline="30000" lang="en">
                <a:latin typeface="Spectral Medium"/>
                <a:ea typeface="Spectral Medium"/>
                <a:cs typeface="Spectral Medium"/>
                <a:sym typeface="Spectral Medium"/>
              </a:rPr>
              <a:t>vert</a:t>
            </a:r>
            <a:r>
              <a:rPr lang="en">
                <a:latin typeface="Spectral Medium"/>
                <a:ea typeface="Spectral Medium"/>
                <a:cs typeface="Spectral Medium"/>
                <a:sym typeface="Spectral Medium"/>
              </a:rPr>
              <a:t> scaling factors</a:t>
            </a:r>
            <a:endParaRPr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2225" y="1679684"/>
            <a:ext cx="4096801" cy="344090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1020750" y="1410125"/>
            <a:ext cx="2118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Aldehydes 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45" name="Google Shape;345;p30"/>
          <p:cNvSpPr txBox="1"/>
          <p:nvPr/>
        </p:nvSpPr>
        <p:spPr>
          <a:xfrm>
            <a:off x="5766550" y="1410125"/>
            <a:ext cx="2118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rPr>
              <a:t>Enals</a:t>
            </a:r>
            <a:r>
              <a:rPr b="1" lang="en" sz="16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"/>
          <p:cNvSpPr txBox="1"/>
          <p:nvPr>
            <p:ph type="title"/>
          </p:nvPr>
        </p:nvSpPr>
        <p:spPr>
          <a:xfrm>
            <a:off x="81750" y="585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A61C00"/>
                </a:solidFill>
              </a:rPr>
              <a:t>E</a:t>
            </a:r>
            <a:r>
              <a:rPr baseline="30000" lang="en">
                <a:solidFill>
                  <a:srgbClr val="A61C00"/>
                </a:solidFill>
              </a:rPr>
              <a:t>0–0</a:t>
            </a:r>
            <a:r>
              <a:rPr lang="en">
                <a:solidFill>
                  <a:srgbClr val="000000"/>
                </a:solidFill>
              </a:rPr>
              <a:t> protocols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1" name="Google Shape;3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425" y="540700"/>
            <a:ext cx="5785500" cy="457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975" y="1381850"/>
            <a:ext cx="2721625" cy="365591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1"/>
          <p:cNvSpPr txBox="1"/>
          <p:nvPr/>
        </p:nvSpPr>
        <p:spPr>
          <a:xfrm>
            <a:off x="3152400" y="-57650"/>
            <a:ext cx="6023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Godunov I. A., Yakovlev N.N.,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J. Struct. Chem.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1995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36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238-253</a:t>
            </a:r>
            <a:endParaRPr baseline="-25000"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/>
        </p:nvSpPr>
        <p:spPr>
          <a:xfrm>
            <a:off x="2940150" y="2108525"/>
            <a:ext cx="3336300" cy="28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22450"/>
            <a:ext cx="88656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Carbonyl Photolysis</a:t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729450" y="590100"/>
            <a:ext cx="16467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Chapter 1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397" y="2547828"/>
            <a:ext cx="2540153" cy="238039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3028450" y="2214251"/>
            <a:ext cx="1155921" cy="1206642"/>
          </a:xfrm>
          <a:custGeom>
            <a:rect b="b" l="l" r="r" t="t"/>
            <a:pathLst>
              <a:path extrusionOk="0" h="42941" w="43011">
                <a:moveTo>
                  <a:pt x="0" y="6932"/>
                </a:moveTo>
                <a:cubicBezTo>
                  <a:pt x="1834" y="5821"/>
                  <a:pt x="10392" y="-792"/>
                  <a:pt x="11003" y="264"/>
                </a:cubicBezTo>
                <a:cubicBezTo>
                  <a:pt x="11614" y="1320"/>
                  <a:pt x="2723" y="12378"/>
                  <a:pt x="3668" y="13267"/>
                </a:cubicBezTo>
                <a:cubicBezTo>
                  <a:pt x="4613" y="14156"/>
                  <a:pt x="15615" y="4542"/>
                  <a:pt x="16671" y="5598"/>
                </a:cubicBezTo>
                <a:cubicBezTo>
                  <a:pt x="17727" y="6654"/>
                  <a:pt x="9058" y="18546"/>
                  <a:pt x="10003" y="19602"/>
                </a:cubicBezTo>
                <a:cubicBezTo>
                  <a:pt x="10948" y="20658"/>
                  <a:pt x="21339" y="11100"/>
                  <a:pt x="22339" y="11933"/>
                </a:cubicBezTo>
                <a:cubicBezTo>
                  <a:pt x="23339" y="12767"/>
                  <a:pt x="14948" y="23325"/>
                  <a:pt x="16004" y="24603"/>
                </a:cubicBezTo>
                <a:cubicBezTo>
                  <a:pt x="17060" y="25881"/>
                  <a:pt x="27896" y="18768"/>
                  <a:pt x="28674" y="19602"/>
                </a:cubicBezTo>
                <a:cubicBezTo>
                  <a:pt x="29452" y="20436"/>
                  <a:pt x="19894" y="28549"/>
                  <a:pt x="20672" y="29605"/>
                </a:cubicBezTo>
                <a:cubicBezTo>
                  <a:pt x="21450" y="30661"/>
                  <a:pt x="32120" y="24881"/>
                  <a:pt x="33342" y="25937"/>
                </a:cubicBezTo>
                <a:cubicBezTo>
                  <a:pt x="34565" y="26993"/>
                  <a:pt x="27396" y="34272"/>
                  <a:pt x="28007" y="35939"/>
                </a:cubicBezTo>
                <a:cubicBezTo>
                  <a:pt x="28618" y="37606"/>
                  <a:pt x="34509" y="34772"/>
                  <a:pt x="37010" y="35939"/>
                </a:cubicBezTo>
                <a:cubicBezTo>
                  <a:pt x="39511" y="37106"/>
                  <a:pt x="42011" y="41774"/>
                  <a:pt x="43011" y="42941"/>
                </a:cubicBezTo>
              </a:path>
            </a:pathLst>
          </a:cu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97" name="Google Shape;97;p14"/>
          <p:cNvCxnSpPr/>
          <p:nvPr/>
        </p:nvCxnSpPr>
        <p:spPr>
          <a:xfrm>
            <a:off x="4147082" y="3368506"/>
            <a:ext cx="270000" cy="3897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/>
          <p:nvPr>
            <p:ph type="title"/>
          </p:nvPr>
        </p:nvSpPr>
        <p:spPr>
          <a:xfrm>
            <a:off x="25" y="1322450"/>
            <a:ext cx="9144000" cy="7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Norrish Type II Reaction</a:t>
            </a:r>
            <a:endParaRPr sz="3000"/>
          </a:p>
        </p:txBody>
      </p:sp>
      <p:sp>
        <p:nvSpPr>
          <p:cNvPr id="359" name="Google Shape;359;p32"/>
          <p:cNvSpPr txBox="1"/>
          <p:nvPr/>
        </p:nvSpPr>
        <p:spPr>
          <a:xfrm>
            <a:off x="729450" y="590100"/>
            <a:ext cx="16467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Chapter 4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60" name="Google Shape;3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65125"/>
            <a:ext cx="4935449" cy="299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925" y="2514075"/>
            <a:ext cx="4148001" cy="20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/>
          <p:nvPr>
            <p:ph type="title"/>
          </p:nvPr>
        </p:nvSpPr>
        <p:spPr>
          <a:xfrm>
            <a:off x="81750" y="585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NTII </a:t>
            </a:r>
            <a:r>
              <a:rPr lang="en">
                <a:solidFill>
                  <a:schemeClr val="dk1"/>
                </a:solidFill>
              </a:rPr>
              <a:t>larger carbonyl</a:t>
            </a:r>
            <a:r>
              <a:rPr lang="en">
                <a:solidFill>
                  <a:srgbClr val="000000"/>
                </a:solidFill>
              </a:rPr>
              <a:t> dataset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67" name="Google Shape;3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38" y="1349775"/>
            <a:ext cx="7298324" cy="37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/>
          <p:nvPr>
            <p:ph type="title"/>
          </p:nvPr>
        </p:nvSpPr>
        <p:spPr>
          <a:xfrm>
            <a:off x="81750" y="585225"/>
            <a:ext cx="8852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3"/>
                </a:solidFill>
              </a:rPr>
              <a:t>T</a:t>
            </a:r>
            <a:r>
              <a:rPr baseline="-25000" lang="en">
                <a:solidFill>
                  <a:schemeClr val="accent3"/>
                </a:solidFill>
              </a:rPr>
              <a:t>1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sz="2200">
                <a:solidFill>
                  <a:srgbClr val="999999"/>
                </a:solidFill>
              </a:rPr>
              <a:t>(filled)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i="1" lang="en">
                <a:solidFill>
                  <a:schemeClr val="accent2"/>
                </a:solidFill>
              </a:rPr>
              <a:t>S</a:t>
            </a:r>
            <a:r>
              <a:rPr baseline="-25000" lang="en">
                <a:solidFill>
                  <a:schemeClr val="accent2"/>
                </a:solidFill>
              </a:rPr>
              <a:t>1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sz="2200">
                <a:solidFill>
                  <a:srgbClr val="999999"/>
                </a:solidFill>
              </a:rPr>
              <a:t>(open)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NTII intrinsic reaction barriers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032" y="1064700"/>
            <a:ext cx="3135711" cy="404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946" y="1120413"/>
            <a:ext cx="3359307" cy="38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75" y="1629600"/>
            <a:ext cx="2561150" cy="26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5"/>
          <p:cNvSpPr txBox="1"/>
          <p:nvPr>
            <p:ph type="title"/>
          </p:nvPr>
        </p:nvSpPr>
        <p:spPr>
          <a:xfrm>
            <a:off x="81750" y="585225"/>
            <a:ext cx="8909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CASSCF</a:t>
            </a:r>
            <a:r>
              <a:rPr lang="en">
                <a:solidFill>
                  <a:srgbClr val="000000"/>
                </a:solidFill>
              </a:rPr>
              <a:t> calculations &amp; </a:t>
            </a:r>
            <a:r>
              <a:rPr i="1" lang="en">
                <a:solidFill>
                  <a:schemeClr val="accent2"/>
                </a:solidFill>
              </a:rPr>
              <a:t>S</a:t>
            </a:r>
            <a:r>
              <a:rPr baseline="-25000" lang="en">
                <a:solidFill>
                  <a:schemeClr val="accent2"/>
                </a:solidFill>
              </a:rPr>
              <a:t>1</a:t>
            </a:r>
            <a:r>
              <a:rPr lang="en">
                <a:solidFill>
                  <a:srgbClr val="000000"/>
                </a:solidFill>
              </a:rPr>
              <a:t>/</a:t>
            </a:r>
            <a:r>
              <a:rPr i="1" lang="en">
                <a:solidFill>
                  <a:schemeClr val="accent5"/>
                </a:solidFill>
              </a:rPr>
              <a:t>S</a:t>
            </a:r>
            <a:r>
              <a:rPr baseline="-25000" lang="en">
                <a:solidFill>
                  <a:schemeClr val="accent5"/>
                </a:solidFill>
              </a:rPr>
              <a:t>0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CC0000"/>
                </a:solidFill>
              </a:rPr>
              <a:t>conical intersection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81" name="Google Shape;3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825" y="1075700"/>
            <a:ext cx="3464949" cy="39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25" y="1842287"/>
            <a:ext cx="4490625" cy="2900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 txBox="1"/>
          <p:nvPr>
            <p:ph type="title"/>
          </p:nvPr>
        </p:nvSpPr>
        <p:spPr>
          <a:xfrm>
            <a:off x="81750" y="585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NTII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i="1" lang="en">
                <a:solidFill>
                  <a:schemeClr val="accent2"/>
                </a:solidFill>
              </a:rPr>
              <a:t>S</a:t>
            </a:r>
            <a:r>
              <a:rPr baseline="-25000" lang="en">
                <a:solidFill>
                  <a:schemeClr val="accent2"/>
                </a:solidFill>
              </a:rPr>
              <a:t>1</a:t>
            </a:r>
            <a:r>
              <a:rPr lang="en">
                <a:solidFill>
                  <a:srgbClr val="000000"/>
                </a:solidFill>
              </a:rPr>
              <a:t>and </a:t>
            </a:r>
            <a:r>
              <a:rPr i="1" lang="en">
                <a:solidFill>
                  <a:schemeClr val="accent3"/>
                </a:solidFill>
              </a:rPr>
              <a:t>T</a:t>
            </a:r>
            <a:r>
              <a:rPr baseline="-25000" lang="en">
                <a:solidFill>
                  <a:schemeClr val="accent3"/>
                </a:solidFill>
              </a:rPr>
              <a:t>1</a:t>
            </a:r>
            <a:r>
              <a:rPr lang="en">
                <a:solidFill>
                  <a:srgbClr val="000000"/>
                </a:solidFill>
              </a:rPr>
              <a:t> photolysis thresholds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88" name="Google Shape;3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5" y="1922200"/>
            <a:ext cx="4558624" cy="27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475" y="1883725"/>
            <a:ext cx="4369444" cy="282932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6"/>
          <p:cNvSpPr txBox="1"/>
          <p:nvPr/>
        </p:nvSpPr>
        <p:spPr>
          <a:xfrm>
            <a:off x="1325550" y="1607425"/>
            <a:ext cx="2118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NTII </a:t>
            </a:r>
            <a:r>
              <a:rPr b="1" i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="1" baseline="-25000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1" name="Google Shape;391;p36"/>
          <p:cNvSpPr txBox="1"/>
          <p:nvPr/>
        </p:nvSpPr>
        <p:spPr>
          <a:xfrm>
            <a:off x="5849313" y="1607425"/>
            <a:ext cx="2118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NTII </a:t>
            </a:r>
            <a:r>
              <a:rPr b="1" i="1" lang="en"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b="1" baseline="-25000" lang="en"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lang="en"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type="title"/>
          </p:nvPr>
        </p:nvSpPr>
        <p:spPr>
          <a:xfrm>
            <a:off x="81750" y="585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Reaction on </a:t>
            </a:r>
            <a:r>
              <a:rPr i="1" lang="en">
                <a:solidFill>
                  <a:srgbClr val="0000FF"/>
                </a:solidFill>
              </a:rPr>
              <a:t>S</a:t>
            </a:r>
            <a:r>
              <a:rPr baseline="-25000" lang="en">
                <a:solidFill>
                  <a:srgbClr val="0000FF"/>
                </a:solidFill>
              </a:rPr>
              <a:t>0</a:t>
            </a:r>
            <a:r>
              <a:rPr lang="en">
                <a:solidFill>
                  <a:srgbClr val="000000"/>
                </a:solidFill>
              </a:rPr>
              <a:t>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97" name="Google Shape;397;p37"/>
          <p:cNvPicPr preferRelativeResize="0"/>
          <p:nvPr/>
        </p:nvPicPr>
        <p:blipFill rotWithShape="1">
          <a:blip r:embed="rId3">
            <a:alphaModFix/>
          </a:blip>
          <a:srcRect b="32491" l="0" r="0" t="0"/>
          <a:stretch/>
        </p:blipFill>
        <p:spPr>
          <a:xfrm>
            <a:off x="1531350" y="1230550"/>
            <a:ext cx="6081298" cy="9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6800" y="2078349"/>
            <a:ext cx="4630376" cy="300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"/>
          <p:cNvSpPr txBox="1"/>
          <p:nvPr>
            <p:ph type="title"/>
          </p:nvPr>
        </p:nvSpPr>
        <p:spPr>
          <a:xfrm>
            <a:off x="25" y="1322450"/>
            <a:ext cx="9144000" cy="7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Ground State Reactions</a:t>
            </a:r>
            <a:endParaRPr sz="3000"/>
          </a:p>
        </p:txBody>
      </p:sp>
      <p:sp>
        <p:nvSpPr>
          <p:cNvPr id="404" name="Google Shape;404;p38"/>
          <p:cNvSpPr txBox="1"/>
          <p:nvPr/>
        </p:nvSpPr>
        <p:spPr>
          <a:xfrm>
            <a:off x="729450" y="590100"/>
            <a:ext cx="16467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Chapter 5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05" name="Google Shape;4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750" y="1879100"/>
            <a:ext cx="4996498" cy="323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"/>
          <p:cNvSpPr txBox="1"/>
          <p:nvPr>
            <p:ph type="title"/>
          </p:nvPr>
        </p:nvSpPr>
        <p:spPr>
          <a:xfrm>
            <a:off x="81750" y="585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Decarbonylation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425" y="1251400"/>
            <a:ext cx="6265173" cy="382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type="title"/>
          </p:nvPr>
        </p:nvSpPr>
        <p:spPr>
          <a:xfrm>
            <a:off x="81750" y="585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Triple Fragmentation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17" name="Google Shape;4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625" y="1217850"/>
            <a:ext cx="5452751" cy="38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1"/>
          <p:cNvSpPr txBox="1"/>
          <p:nvPr>
            <p:ph type="title"/>
          </p:nvPr>
        </p:nvSpPr>
        <p:spPr>
          <a:xfrm>
            <a:off x="81750" y="585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Norrish Type III </a:t>
            </a:r>
            <a:r>
              <a:rPr lang="en" sz="2400">
                <a:solidFill>
                  <a:srgbClr val="999999"/>
                </a:solidFill>
              </a:rPr>
              <a:t>(ꞵ-H transfer)</a:t>
            </a:r>
            <a:endParaRPr sz="2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3" name="Google Shape;4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087" y="1184775"/>
            <a:ext cx="4286026" cy="39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607275" y="1079750"/>
            <a:ext cx="1425600" cy="53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5555700" y="142500"/>
            <a:ext cx="35883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Jenkin M., Saunders S., Pilling M.,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Atmospheric Environment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1997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31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81-104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100" y="672075"/>
            <a:ext cx="5545724" cy="43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0" y="-716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C3678"/>
                </a:solidFill>
                <a:latin typeface="Raleway"/>
                <a:ea typeface="Raleway"/>
                <a:cs typeface="Raleway"/>
                <a:sym typeface="Raleway"/>
              </a:rPr>
              <a:t>Carbonyls</a:t>
            </a:r>
            <a:r>
              <a:rPr b="1"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in the </a:t>
            </a:r>
            <a:r>
              <a:rPr b="1" lang="en" sz="2600">
                <a:solidFill>
                  <a:srgbClr val="6AA4C8"/>
                </a:solidFill>
                <a:latin typeface="Raleway"/>
                <a:ea typeface="Raleway"/>
                <a:cs typeface="Raleway"/>
                <a:sym typeface="Raleway"/>
              </a:rPr>
              <a:t>Atmosphere</a:t>
            </a:r>
            <a:endParaRPr b="1" sz="2600">
              <a:solidFill>
                <a:srgbClr val="6AA4C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3545400" y="463600"/>
            <a:ext cx="106800" cy="46800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0" y="1293475"/>
            <a:ext cx="3626100" cy="3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► 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Volatile organic compounds (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VOCs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                    emitted by industrial &amp; biogenic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► 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Carbonyls produced on </a:t>
            </a:r>
            <a:r>
              <a:rPr b="1" i="1" lang="en" sz="15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all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VOC degradation pathways to CO</a:t>
            </a:r>
            <a:r>
              <a:rPr baseline="-25000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i="1" sz="1500">
              <a:solidFill>
                <a:srgbClr val="6AA4C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►</a:t>
            </a:r>
            <a:r>
              <a:rPr lang="en" sz="15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100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 of different carbonyls 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► </a:t>
            </a:r>
            <a:r>
              <a:rPr lang="en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Larger biogenic carbonyls can have complex structures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Models</a:t>
            </a: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approximate w/ </a:t>
            </a:r>
            <a:r>
              <a:rPr b="1" lang="en" sz="1600" u="sng">
                <a:solidFill>
                  <a:srgbClr val="1C3678"/>
                </a:solidFill>
                <a:latin typeface="Lato"/>
                <a:ea typeface="Lato"/>
                <a:cs typeface="Lato"/>
                <a:sym typeface="Lato"/>
              </a:rPr>
              <a:t>generic rules</a:t>
            </a: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1"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554425" y="463600"/>
            <a:ext cx="23850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A9988"/>
                </a:solidFill>
                <a:latin typeface="Raleway"/>
                <a:ea typeface="Raleway"/>
                <a:cs typeface="Raleway"/>
                <a:sym typeface="Raleway"/>
              </a:rPr>
              <a:t>The atmosphere is highly oxidising</a:t>
            </a:r>
            <a:endParaRPr b="1"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/>
          <p:nvPr>
            <p:ph type="title"/>
          </p:nvPr>
        </p:nvSpPr>
        <p:spPr>
          <a:xfrm>
            <a:off x="81750" y="585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</a:t>
            </a:r>
            <a:r>
              <a:rPr baseline="-25000" lang="en">
                <a:solidFill>
                  <a:srgbClr val="000000"/>
                </a:solidFill>
              </a:rPr>
              <a:t>2</a:t>
            </a:r>
            <a:r>
              <a:rPr lang="en">
                <a:solidFill>
                  <a:srgbClr val="000000"/>
                </a:solidFill>
              </a:rPr>
              <a:t> loss reactions</a:t>
            </a:r>
            <a:endParaRPr sz="2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9" name="Google Shape;4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975" y="557225"/>
            <a:ext cx="3667200" cy="45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3"/>
          <p:cNvSpPr txBox="1"/>
          <p:nvPr>
            <p:ph type="title"/>
          </p:nvPr>
        </p:nvSpPr>
        <p:spPr>
          <a:xfrm>
            <a:off x="81750" y="585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Keto-enol tautomerisation</a:t>
            </a:r>
            <a:endParaRPr sz="2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5" name="Google Shape;4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650" y="1255900"/>
            <a:ext cx="4172901" cy="38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3"/>
          <p:cNvSpPr txBox="1"/>
          <p:nvPr/>
        </p:nvSpPr>
        <p:spPr>
          <a:xfrm>
            <a:off x="3152400" y="-57650"/>
            <a:ext cx="6023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Shaw M., Sztáray B., Whalley L., Heard D., Millet D.,  Jordan M., Osborn D., Kable S.,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Nature Communications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2018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:2584 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4"/>
          <p:cNvSpPr txBox="1"/>
          <p:nvPr>
            <p:ph type="title"/>
          </p:nvPr>
        </p:nvSpPr>
        <p:spPr>
          <a:xfrm>
            <a:off x="25" y="1322450"/>
            <a:ext cx="9144000" cy="7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Application of SARs to Carbonyl Photolysis</a:t>
            </a:r>
            <a:endParaRPr sz="3000"/>
          </a:p>
        </p:txBody>
      </p:sp>
      <p:sp>
        <p:nvSpPr>
          <p:cNvPr id="442" name="Google Shape;442;p44"/>
          <p:cNvSpPr txBox="1"/>
          <p:nvPr/>
        </p:nvSpPr>
        <p:spPr>
          <a:xfrm>
            <a:off x="729450" y="590100"/>
            <a:ext cx="16467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Chapter 6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3" name="Google Shape;443;p44"/>
          <p:cNvPicPr preferRelativeResize="0"/>
          <p:nvPr/>
        </p:nvPicPr>
        <p:blipFill rotWithShape="1">
          <a:blip r:embed="rId3">
            <a:alphaModFix/>
          </a:blip>
          <a:srcRect b="0" l="12829" r="4293" t="0"/>
          <a:stretch/>
        </p:blipFill>
        <p:spPr>
          <a:xfrm>
            <a:off x="3017363" y="2723200"/>
            <a:ext cx="3109275" cy="203214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4"/>
          <p:cNvSpPr txBox="1"/>
          <p:nvPr/>
        </p:nvSpPr>
        <p:spPr>
          <a:xfrm>
            <a:off x="3207150" y="2134575"/>
            <a:ext cx="2729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Pinonaldehyde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5"/>
          <p:cNvSpPr txBox="1"/>
          <p:nvPr>
            <p:ph type="title"/>
          </p:nvPr>
        </p:nvSpPr>
        <p:spPr>
          <a:xfrm>
            <a:off x="19100" y="629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photolysis schemes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45"/>
          <p:cNvPicPr preferRelativeResize="0"/>
          <p:nvPr/>
        </p:nvPicPr>
        <p:blipFill rotWithShape="1">
          <a:blip r:embed="rId3">
            <a:alphaModFix/>
          </a:blip>
          <a:srcRect b="2827" l="0" r="12982" t="0"/>
          <a:stretch/>
        </p:blipFill>
        <p:spPr>
          <a:xfrm>
            <a:off x="150075" y="2757464"/>
            <a:ext cx="3807301" cy="2241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45938"/>
            <a:ext cx="4006901" cy="11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5"/>
          <p:cNvSpPr txBox="1"/>
          <p:nvPr/>
        </p:nvSpPr>
        <p:spPr>
          <a:xfrm>
            <a:off x="4795875" y="1454850"/>
            <a:ext cx="3807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45"/>
          <p:cNvSpPr txBox="1"/>
          <p:nvPr/>
        </p:nvSpPr>
        <p:spPr>
          <a:xfrm>
            <a:off x="5117750" y="1370725"/>
            <a:ext cx="3875400" cy="3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► Both “NTII” reactions same QY, hexanal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► 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Aldehyde NTIa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QY from hexanal</a:t>
            </a:r>
            <a:endParaRPr i="1" sz="1500">
              <a:solidFill>
                <a:srgbClr val="6AA4C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►</a:t>
            </a:r>
            <a:r>
              <a:rPr lang="en" sz="1500">
                <a:solidFill>
                  <a:srgbClr val="783F04"/>
                </a:solidFill>
                <a:latin typeface="Lato"/>
                <a:ea typeface="Lato"/>
                <a:cs typeface="Lato"/>
                <a:sym typeface="Lato"/>
              </a:rPr>
              <a:t>Ketone</a:t>
            </a:r>
            <a:r>
              <a:rPr lang="en" sz="1500">
                <a:solidFill>
                  <a:srgbClr val="783F0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500">
                <a:solidFill>
                  <a:srgbClr val="783F04"/>
                </a:solidFill>
                <a:latin typeface="Lato"/>
                <a:ea typeface="Lato"/>
                <a:cs typeface="Lato"/>
                <a:sym typeface="Lato"/>
              </a:rPr>
              <a:t>NTIa′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QY from butanone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► </a:t>
            </a:r>
            <a:r>
              <a:rPr b="1" lang="en" sz="1500" u="sng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Poor </a:t>
            </a:r>
            <a:r>
              <a:rPr b="1" lang="en" sz="1500" u="sng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surrogates: </a:t>
            </a:r>
            <a:r>
              <a:rPr lang="en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even though butanone’s NTIa threshold is higher, will have lower apparent QY than hexanal due to NTII</a:t>
            </a:r>
            <a:r>
              <a:rPr lang="en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►</a:t>
            </a:r>
            <a:r>
              <a:rPr lang="en" sz="15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Degree of </a:t>
            </a:r>
            <a:r>
              <a:rPr lang="en" sz="15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substitution</a:t>
            </a:r>
            <a:r>
              <a:rPr lang="en" sz="15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 doesn’t match.</a:t>
            </a:r>
            <a:endParaRPr sz="15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NTII is not ‘molecular’ channel:</a:t>
            </a:r>
            <a:endParaRPr b="1"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1C3678"/>
                </a:solidFill>
                <a:latin typeface="Lato"/>
                <a:ea typeface="Lato"/>
                <a:cs typeface="Lato"/>
                <a:sym typeface="Lato"/>
              </a:rPr>
              <a:t>Doesn’t cleave two bonds</a:t>
            </a:r>
            <a:r>
              <a:rPr b="1" lang="en" sz="1600" u="sng">
                <a:solidFill>
                  <a:srgbClr val="1C3678"/>
                </a:solidFill>
                <a:latin typeface="Lato"/>
                <a:ea typeface="Lato"/>
                <a:cs typeface="Lato"/>
                <a:sym typeface="Lato"/>
              </a:rPr>
              <a:t> rules</a:t>
            </a: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1"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45"/>
          <p:cNvSpPr txBox="1"/>
          <p:nvPr/>
        </p:nvSpPr>
        <p:spPr>
          <a:xfrm>
            <a:off x="5672175" y="540850"/>
            <a:ext cx="32694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aleway"/>
                <a:ea typeface="Raleway"/>
                <a:cs typeface="Raleway"/>
                <a:sym typeface="Raleway"/>
              </a:rPr>
              <a:t>Uses “surrogates”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(no experimental data)</a:t>
            </a:r>
            <a:endParaRPr b="1" sz="18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6"/>
          <p:cNvSpPr txBox="1"/>
          <p:nvPr>
            <p:ph type="title"/>
          </p:nvPr>
        </p:nvSpPr>
        <p:spPr>
          <a:xfrm>
            <a:off x="19100" y="629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Pinonaldehyde smog chamber data</a:t>
            </a:r>
            <a:endParaRPr/>
          </a:p>
        </p:txBody>
      </p:sp>
      <p:pic>
        <p:nvPicPr>
          <p:cNvPr id="460" name="Google Shape;4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5" y="1317150"/>
            <a:ext cx="3473801" cy="119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00" y="2510774"/>
            <a:ext cx="2871650" cy="263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3226" y="1317150"/>
            <a:ext cx="4977342" cy="36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 txBox="1"/>
          <p:nvPr>
            <p:ph type="title"/>
          </p:nvPr>
        </p:nvSpPr>
        <p:spPr>
          <a:xfrm>
            <a:off x="81750" y="585225"/>
            <a:ext cx="8550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Applying SARs: </a:t>
            </a:r>
            <a:r>
              <a:rPr lang="en">
                <a:solidFill>
                  <a:srgbClr val="000000"/>
                </a:solidFill>
              </a:rPr>
              <a:t>what about pinonaldehyde </a:t>
            </a:r>
            <a:r>
              <a:rPr lang="en">
                <a:solidFill>
                  <a:schemeClr val="accent5"/>
                </a:solidFill>
              </a:rPr>
              <a:t>NTII</a:t>
            </a:r>
            <a:r>
              <a:rPr lang="en">
                <a:solidFill>
                  <a:srgbClr val="000000"/>
                </a:solidFill>
              </a:rPr>
              <a:t>?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68" name="Google Shape;4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366" y="1120425"/>
            <a:ext cx="4028718" cy="399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/>
          <p:nvPr>
            <p:ph type="title"/>
          </p:nvPr>
        </p:nvSpPr>
        <p:spPr>
          <a:xfrm>
            <a:off x="25" y="1322450"/>
            <a:ext cx="9144000" cy="7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Conclusions and Future Work</a:t>
            </a:r>
            <a:endParaRPr sz="3000"/>
          </a:p>
        </p:txBody>
      </p:sp>
      <p:sp>
        <p:nvSpPr>
          <p:cNvPr id="474" name="Google Shape;474;p48"/>
          <p:cNvSpPr txBox="1"/>
          <p:nvPr/>
        </p:nvSpPr>
        <p:spPr>
          <a:xfrm>
            <a:off x="729450" y="590100"/>
            <a:ext cx="16467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Chapter 7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9"/>
          <p:cNvSpPr txBox="1"/>
          <p:nvPr>
            <p:ph type="title"/>
          </p:nvPr>
        </p:nvSpPr>
        <p:spPr>
          <a:xfrm>
            <a:off x="92900" y="547475"/>
            <a:ext cx="8722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Future</a:t>
            </a:r>
            <a:r>
              <a:rPr lang="en">
                <a:solidFill>
                  <a:schemeClr val="accent2"/>
                </a:solidFill>
              </a:rPr>
              <a:t> Work</a:t>
            </a:r>
            <a:r>
              <a:rPr lang="en"/>
              <a:t> </a:t>
            </a:r>
            <a:r>
              <a:rPr lang="en" sz="2400"/>
              <a:t>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—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SARs</a:t>
            </a:r>
            <a:r>
              <a:rPr lang="en"/>
              <a:t> for quantum yields</a:t>
            </a:r>
            <a:endParaRPr/>
          </a:p>
        </p:txBody>
      </p:sp>
      <p:sp>
        <p:nvSpPr>
          <p:cNvPr id="480" name="Google Shape;480;p49"/>
          <p:cNvSpPr txBox="1"/>
          <p:nvPr/>
        </p:nvSpPr>
        <p:spPr>
          <a:xfrm>
            <a:off x="-76200" y="-57000"/>
            <a:ext cx="9034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Butanal σ(λ</a:t>
            </a:r>
            <a:r>
              <a:rPr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): The MPI-Mainz UV/VIS Spectral Atlas - Tadic J.,  Juranic I., Moortgat G.K., </a:t>
            </a:r>
            <a:r>
              <a:rPr i="1"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J. Photochem. Photobiol. A,</a:t>
            </a:r>
            <a:r>
              <a:rPr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2001</a:t>
            </a:r>
            <a:r>
              <a:rPr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143</a:t>
            </a:r>
            <a:r>
              <a:rPr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169</a:t>
            </a:r>
            <a:endParaRPr sz="7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Solar Spectrum:</a:t>
            </a:r>
            <a:r>
              <a:rPr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Air mass 1.5 direct normal irradiance, calculated with SMARTS v 2.9.2 - from </a:t>
            </a:r>
            <a:r>
              <a:rPr lang="en" sz="75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https://www2.pvlighthouse.com.au/resources/optics/spectrum%20library/spectrum%20library.aspx</a:t>
            </a:r>
            <a:endParaRPr sz="7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49"/>
          <p:cNvSpPr txBox="1"/>
          <p:nvPr/>
        </p:nvSpPr>
        <p:spPr>
          <a:xfrm>
            <a:off x="4642775" y="1830350"/>
            <a:ext cx="2513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= ∫ </a:t>
            </a:r>
            <a:r>
              <a:rPr i="1" lang="en" sz="16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" sz="16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(λ)</a:t>
            </a: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×</a:t>
            </a:r>
            <a:r>
              <a:rPr lang="en" sz="16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σ(λ)</a:t>
            </a: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×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ϕ(λ)</a:t>
            </a: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dλ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49"/>
          <p:cNvSpPr txBox="1"/>
          <p:nvPr/>
        </p:nvSpPr>
        <p:spPr>
          <a:xfrm>
            <a:off x="1002963" y="1516025"/>
            <a:ext cx="22611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Master Equation</a:t>
            </a:r>
            <a:endParaRPr b="1" sz="15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3" name="Google Shape;483;p49"/>
          <p:cNvSpPr txBox="1"/>
          <p:nvPr/>
        </p:nvSpPr>
        <p:spPr>
          <a:xfrm>
            <a:off x="4702425" y="1516025"/>
            <a:ext cx="22611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Quantum Yields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4" name="Google Shape;484;p49"/>
          <p:cNvSpPr txBox="1"/>
          <p:nvPr/>
        </p:nvSpPr>
        <p:spPr>
          <a:xfrm>
            <a:off x="7505325" y="1376963"/>
            <a:ext cx="16218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  <a:latin typeface="Raleway"/>
                <a:ea typeface="Raleway"/>
                <a:cs typeface="Raleway"/>
                <a:sym typeface="Raleway"/>
              </a:rPr>
              <a:t>Atmospheric </a:t>
            </a:r>
            <a:endParaRPr b="1" sz="1500">
              <a:solidFill>
                <a:srgbClr val="274E1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74E13"/>
                </a:solidFill>
                <a:latin typeface="Raleway"/>
                <a:ea typeface="Raleway"/>
                <a:cs typeface="Raleway"/>
                <a:sym typeface="Raleway"/>
              </a:rPr>
              <a:t>predictions</a:t>
            </a:r>
            <a:endParaRPr b="1" sz="1500">
              <a:solidFill>
                <a:srgbClr val="274E1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5" name="Google Shape;485;p49"/>
          <p:cNvPicPr preferRelativeResize="0"/>
          <p:nvPr/>
        </p:nvPicPr>
        <p:blipFill rotWithShape="1">
          <a:blip r:embed="rId4">
            <a:alphaModFix/>
          </a:blip>
          <a:srcRect b="12502" l="17291" r="16281" t="5084"/>
          <a:stretch/>
        </p:blipFill>
        <p:spPr>
          <a:xfrm>
            <a:off x="0" y="1904394"/>
            <a:ext cx="4160624" cy="3191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p49"/>
          <p:cNvCxnSpPr>
            <a:stCxn id="482" idx="3"/>
            <a:endCxn id="483" idx="1"/>
          </p:cNvCxnSpPr>
          <p:nvPr/>
        </p:nvCxnSpPr>
        <p:spPr>
          <a:xfrm>
            <a:off x="3264063" y="1688975"/>
            <a:ext cx="143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49"/>
          <p:cNvCxnSpPr>
            <a:stCxn id="483" idx="3"/>
            <a:endCxn id="484" idx="1"/>
          </p:cNvCxnSpPr>
          <p:nvPr/>
        </p:nvCxnSpPr>
        <p:spPr>
          <a:xfrm>
            <a:off x="6963525" y="1688975"/>
            <a:ext cx="54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8" name="Google Shape;488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8863" y="2365550"/>
            <a:ext cx="4188685" cy="23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9"/>
          <p:cNvSpPr/>
          <p:nvPr/>
        </p:nvSpPr>
        <p:spPr>
          <a:xfrm>
            <a:off x="2390800" y="2822218"/>
            <a:ext cx="733425" cy="313550"/>
          </a:xfrm>
          <a:custGeom>
            <a:rect b="b" l="l" r="r" t="t"/>
            <a:pathLst>
              <a:path extrusionOk="0" h="12542" w="29337">
                <a:moveTo>
                  <a:pt x="0" y="12542"/>
                </a:moveTo>
                <a:cubicBezTo>
                  <a:pt x="1672" y="11217"/>
                  <a:pt x="6784" y="6649"/>
                  <a:pt x="10032" y="4590"/>
                </a:cubicBezTo>
                <a:cubicBezTo>
                  <a:pt x="13281" y="2532"/>
                  <a:pt x="16274" y="824"/>
                  <a:pt x="19491" y="191"/>
                </a:cubicBezTo>
                <a:cubicBezTo>
                  <a:pt x="22709" y="-442"/>
                  <a:pt x="27696" y="691"/>
                  <a:pt x="29337" y="79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90" name="Google Shape;490;p49"/>
          <p:cNvSpPr/>
          <p:nvPr/>
        </p:nvSpPr>
        <p:spPr>
          <a:xfrm>
            <a:off x="2324125" y="2619453"/>
            <a:ext cx="742950" cy="321075"/>
          </a:xfrm>
          <a:custGeom>
            <a:rect b="b" l="l" r="r" t="t"/>
            <a:pathLst>
              <a:path extrusionOk="0" h="12843" w="29718">
                <a:moveTo>
                  <a:pt x="0" y="12843"/>
                </a:moveTo>
                <a:cubicBezTo>
                  <a:pt x="1302" y="11954"/>
                  <a:pt x="4603" y="9541"/>
                  <a:pt x="7810" y="7509"/>
                </a:cubicBezTo>
                <a:cubicBezTo>
                  <a:pt x="11017" y="5477"/>
                  <a:pt x="15589" y="1858"/>
                  <a:pt x="19240" y="651"/>
                </a:cubicBezTo>
                <a:cubicBezTo>
                  <a:pt x="22891" y="-555"/>
                  <a:pt x="27972" y="334"/>
                  <a:pt x="29718" y="270"/>
                </a:cubicBezTo>
              </a:path>
            </a:pathLst>
          </a:custGeom>
          <a:noFill/>
          <a:ln cap="flat" cmpd="sng" w="9525">
            <a:solidFill>
              <a:srgbClr val="D7AD2C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91" name="Google Shape;491;p49"/>
          <p:cNvSpPr/>
          <p:nvPr/>
        </p:nvSpPr>
        <p:spPr>
          <a:xfrm>
            <a:off x="2266578" y="2959575"/>
            <a:ext cx="77800" cy="180975"/>
          </a:xfrm>
          <a:custGeom>
            <a:rect b="b" l="l" r="r" t="t"/>
            <a:pathLst>
              <a:path extrusionOk="0" h="7239" w="3112">
                <a:moveTo>
                  <a:pt x="2302" y="0"/>
                </a:moveTo>
                <a:cubicBezTo>
                  <a:pt x="1985" y="95"/>
                  <a:pt x="334" y="158"/>
                  <a:pt x="397" y="571"/>
                </a:cubicBezTo>
                <a:cubicBezTo>
                  <a:pt x="461" y="984"/>
                  <a:pt x="2747" y="1905"/>
                  <a:pt x="2683" y="2476"/>
                </a:cubicBezTo>
                <a:cubicBezTo>
                  <a:pt x="2620" y="3048"/>
                  <a:pt x="-47" y="3556"/>
                  <a:pt x="16" y="4000"/>
                </a:cubicBezTo>
                <a:cubicBezTo>
                  <a:pt x="80" y="4445"/>
                  <a:pt x="2874" y="4603"/>
                  <a:pt x="3064" y="5143"/>
                </a:cubicBezTo>
                <a:cubicBezTo>
                  <a:pt x="3255" y="5683"/>
                  <a:pt x="1477" y="6890"/>
                  <a:pt x="1159" y="7239"/>
                </a:cubicBezTo>
              </a:path>
            </a:pathLst>
          </a:cu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92" name="Google Shape;492;p49"/>
          <p:cNvSpPr/>
          <p:nvPr/>
        </p:nvSpPr>
        <p:spPr>
          <a:xfrm>
            <a:off x="1595450" y="2789898"/>
            <a:ext cx="676275" cy="339525"/>
          </a:xfrm>
          <a:custGeom>
            <a:rect b="b" l="l" r="r" t="t"/>
            <a:pathLst>
              <a:path extrusionOk="0" h="13581" w="27051">
                <a:moveTo>
                  <a:pt x="27051" y="13581"/>
                </a:moveTo>
                <a:cubicBezTo>
                  <a:pt x="25432" y="12121"/>
                  <a:pt x="20098" y="7041"/>
                  <a:pt x="17336" y="4818"/>
                </a:cubicBezTo>
                <a:cubicBezTo>
                  <a:pt x="14574" y="2596"/>
                  <a:pt x="13367" y="945"/>
                  <a:pt x="10478" y="246"/>
                </a:cubicBezTo>
                <a:cubicBezTo>
                  <a:pt x="7589" y="-452"/>
                  <a:pt x="1746" y="564"/>
                  <a:pt x="0" y="627"/>
                </a:cubicBezTo>
              </a:path>
            </a:pathLst>
          </a:custGeom>
          <a:noFill/>
          <a:ln cap="flat" cmpd="sng" w="19050">
            <a:solidFill>
              <a:srgbClr val="D7AD2C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93" name="Google Shape;493;p49"/>
          <p:cNvSpPr/>
          <p:nvPr/>
        </p:nvSpPr>
        <p:spPr>
          <a:xfrm>
            <a:off x="2275508" y="3153250"/>
            <a:ext cx="140075" cy="1604950"/>
          </a:xfrm>
          <a:custGeom>
            <a:rect b="b" l="l" r="r" t="t"/>
            <a:pathLst>
              <a:path extrusionOk="0" h="64198" w="5603">
                <a:moveTo>
                  <a:pt x="1183" y="0"/>
                </a:moveTo>
                <a:cubicBezTo>
                  <a:pt x="1278" y="572"/>
                  <a:pt x="1913" y="2572"/>
                  <a:pt x="1754" y="3429"/>
                </a:cubicBezTo>
                <a:cubicBezTo>
                  <a:pt x="1595" y="4286"/>
                  <a:pt x="-119" y="4540"/>
                  <a:pt x="230" y="5143"/>
                </a:cubicBezTo>
                <a:cubicBezTo>
                  <a:pt x="579" y="5746"/>
                  <a:pt x="3882" y="6254"/>
                  <a:pt x="3850" y="7048"/>
                </a:cubicBezTo>
                <a:cubicBezTo>
                  <a:pt x="3818" y="7842"/>
                  <a:pt x="-119" y="8890"/>
                  <a:pt x="40" y="9906"/>
                </a:cubicBezTo>
                <a:cubicBezTo>
                  <a:pt x="199" y="10922"/>
                  <a:pt x="4739" y="12128"/>
                  <a:pt x="4802" y="13144"/>
                </a:cubicBezTo>
                <a:cubicBezTo>
                  <a:pt x="4866" y="14160"/>
                  <a:pt x="421" y="15177"/>
                  <a:pt x="421" y="16002"/>
                </a:cubicBezTo>
                <a:cubicBezTo>
                  <a:pt x="421" y="16828"/>
                  <a:pt x="4643" y="17113"/>
                  <a:pt x="4802" y="18097"/>
                </a:cubicBezTo>
                <a:cubicBezTo>
                  <a:pt x="4961" y="19081"/>
                  <a:pt x="1278" y="20828"/>
                  <a:pt x="1373" y="21907"/>
                </a:cubicBezTo>
                <a:cubicBezTo>
                  <a:pt x="1468" y="22987"/>
                  <a:pt x="5215" y="23622"/>
                  <a:pt x="5374" y="24574"/>
                </a:cubicBezTo>
                <a:cubicBezTo>
                  <a:pt x="5533" y="25527"/>
                  <a:pt x="2294" y="26511"/>
                  <a:pt x="2326" y="27622"/>
                </a:cubicBezTo>
                <a:cubicBezTo>
                  <a:pt x="2358" y="28733"/>
                  <a:pt x="5723" y="29845"/>
                  <a:pt x="5564" y="31242"/>
                </a:cubicBezTo>
                <a:cubicBezTo>
                  <a:pt x="5405" y="32639"/>
                  <a:pt x="1564" y="34734"/>
                  <a:pt x="1373" y="36004"/>
                </a:cubicBezTo>
                <a:cubicBezTo>
                  <a:pt x="1183" y="37274"/>
                  <a:pt x="4358" y="37814"/>
                  <a:pt x="4421" y="38862"/>
                </a:cubicBezTo>
                <a:cubicBezTo>
                  <a:pt x="4485" y="39910"/>
                  <a:pt x="1595" y="41370"/>
                  <a:pt x="1754" y="42291"/>
                </a:cubicBezTo>
                <a:cubicBezTo>
                  <a:pt x="1913" y="43212"/>
                  <a:pt x="5469" y="43307"/>
                  <a:pt x="5374" y="44386"/>
                </a:cubicBezTo>
                <a:cubicBezTo>
                  <a:pt x="5279" y="45466"/>
                  <a:pt x="1342" y="47847"/>
                  <a:pt x="1183" y="48768"/>
                </a:cubicBezTo>
                <a:cubicBezTo>
                  <a:pt x="1024" y="49689"/>
                  <a:pt x="4389" y="48959"/>
                  <a:pt x="4421" y="49911"/>
                </a:cubicBezTo>
                <a:cubicBezTo>
                  <a:pt x="4453" y="50864"/>
                  <a:pt x="1405" y="53499"/>
                  <a:pt x="1373" y="54483"/>
                </a:cubicBezTo>
                <a:cubicBezTo>
                  <a:pt x="1341" y="55467"/>
                  <a:pt x="4168" y="54991"/>
                  <a:pt x="4231" y="55816"/>
                </a:cubicBezTo>
                <a:cubicBezTo>
                  <a:pt x="4295" y="56642"/>
                  <a:pt x="1722" y="58674"/>
                  <a:pt x="1754" y="59436"/>
                </a:cubicBezTo>
                <a:cubicBezTo>
                  <a:pt x="1786" y="60198"/>
                  <a:pt x="4262" y="59594"/>
                  <a:pt x="4421" y="60388"/>
                </a:cubicBezTo>
                <a:cubicBezTo>
                  <a:pt x="4580" y="61182"/>
                  <a:pt x="2993" y="63563"/>
                  <a:pt x="2707" y="64198"/>
                </a:cubicBezTo>
              </a:path>
            </a:pathLst>
          </a:cu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94" name="Google Shape;494;p49"/>
          <p:cNvSpPr/>
          <p:nvPr/>
        </p:nvSpPr>
        <p:spPr>
          <a:xfrm>
            <a:off x="2438425" y="3209186"/>
            <a:ext cx="647700" cy="1549025"/>
          </a:xfrm>
          <a:custGeom>
            <a:rect b="b" l="l" r="r" t="t"/>
            <a:pathLst>
              <a:path extrusionOk="0" h="61961" w="25908">
                <a:moveTo>
                  <a:pt x="0" y="61961"/>
                </a:moveTo>
                <a:cubicBezTo>
                  <a:pt x="667" y="53262"/>
                  <a:pt x="1778" y="19956"/>
                  <a:pt x="4000" y="9764"/>
                </a:cubicBezTo>
                <a:cubicBezTo>
                  <a:pt x="6223" y="-428"/>
                  <a:pt x="9684" y="2367"/>
                  <a:pt x="13335" y="811"/>
                </a:cubicBezTo>
                <a:cubicBezTo>
                  <a:pt x="16986" y="-745"/>
                  <a:pt x="23813" y="494"/>
                  <a:pt x="25908" y="430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95" name="Google Shape;495;p49"/>
          <p:cNvSpPr/>
          <p:nvPr/>
        </p:nvSpPr>
        <p:spPr>
          <a:xfrm>
            <a:off x="1028725" y="3082707"/>
            <a:ext cx="1204900" cy="1680275"/>
          </a:xfrm>
          <a:custGeom>
            <a:rect b="b" l="l" r="r" t="t"/>
            <a:pathLst>
              <a:path extrusionOk="0" h="67211" w="48196">
                <a:moveTo>
                  <a:pt x="48196" y="67211"/>
                </a:moveTo>
                <a:cubicBezTo>
                  <a:pt x="45402" y="60766"/>
                  <a:pt x="36607" y="38286"/>
                  <a:pt x="31432" y="28539"/>
                </a:cubicBezTo>
                <a:cubicBezTo>
                  <a:pt x="26257" y="18792"/>
                  <a:pt x="21019" y="13426"/>
                  <a:pt x="17145" y="8727"/>
                </a:cubicBezTo>
                <a:cubicBezTo>
                  <a:pt x="13272" y="4028"/>
                  <a:pt x="11049" y="1520"/>
                  <a:pt x="8191" y="345"/>
                </a:cubicBezTo>
                <a:cubicBezTo>
                  <a:pt x="5334" y="-830"/>
                  <a:pt x="1365" y="1457"/>
                  <a:pt x="0" y="1679"/>
                </a:cubicBezTo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496" name="Google Shape;496;p49"/>
          <p:cNvCxnSpPr/>
          <p:nvPr/>
        </p:nvCxnSpPr>
        <p:spPr>
          <a:xfrm rot="10800000">
            <a:off x="2233750" y="2738450"/>
            <a:ext cx="18900" cy="20256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49"/>
          <p:cNvSpPr/>
          <p:nvPr/>
        </p:nvSpPr>
        <p:spPr>
          <a:xfrm>
            <a:off x="400050" y="2663025"/>
            <a:ext cx="347700" cy="419700"/>
          </a:xfrm>
          <a:prstGeom prst="rect">
            <a:avLst/>
          </a:prstGeom>
          <a:gradFill>
            <a:gsLst>
              <a:gs pos="0">
                <a:srgbClr val="FFFFFF">
                  <a:alpha val="0"/>
                  <a:alpha val="34990"/>
                </a:srgbClr>
              </a:gs>
              <a:gs pos="100000">
                <a:srgbClr val="9180BB">
                  <a:alpha val="3499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9"/>
          <p:cNvSpPr/>
          <p:nvPr/>
        </p:nvSpPr>
        <p:spPr>
          <a:xfrm>
            <a:off x="4991625" y="4414400"/>
            <a:ext cx="2377500" cy="393600"/>
          </a:xfrm>
          <a:prstGeom prst="rect">
            <a:avLst/>
          </a:prstGeom>
          <a:gradFill>
            <a:gsLst>
              <a:gs pos="0">
                <a:srgbClr val="FFFFFF">
                  <a:alpha val="0"/>
                  <a:alpha val="34990"/>
                </a:srgbClr>
              </a:gs>
              <a:gs pos="100000">
                <a:srgbClr val="9180BB">
                  <a:alpha val="3499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3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0"/>
          <p:cNvSpPr txBox="1"/>
          <p:nvPr>
            <p:ph type="title"/>
          </p:nvPr>
        </p:nvSpPr>
        <p:spPr>
          <a:xfrm>
            <a:off x="92900" y="547475"/>
            <a:ext cx="8722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Future</a:t>
            </a:r>
            <a:r>
              <a:rPr lang="en">
                <a:solidFill>
                  <a:schemeClr val="accent2"/>
                </a:solidFill>
              </a:rPr>
              <a:t> Work</a:t>
            </a:r>
            <a:r>
              <a:rPr lang="en"/>
              <a:t> </a:t>
            </a:r>
            <a:r>
              <a:rPr lang="en" sz="2400"/>
              <a:t>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—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SARs</a:t>
            </a:r>
            <a:r>
              <a:rPr lang="en"/>
              <a:t> for quantum yields</a:t>
            </a:r>
            <a:endParaRPr/>
          </a:p>
        </p:txBody>
      </p:sp>
      <p:sp>
        <p:nvSpPr>
          <p:cNvPr id="505" name="Google Shape;505;p50"/>
          <p:cNvSpPr txBox="1"/>
          <p:nvPr/>
        </p:nvSpPr>
        <p:spPr>
          <a:xfrm>
            <a:off x="-76200" y="-57000"/>
            <a:ext cx="9034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Butanal σ(λ</a:t>
            </a:r>
            <a:r>
              <a:rPr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): The MPI-Mainz UV/VIS Spectral Atlas - Tadic J.,  Juranic I., Moortgat G.K., </a:t>
            </a:r>
            <a:r>
              <a:rPr i="1"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J. Photochem. Photobiol. A,</a:t>
            </a:r>
            <a:r>
              <a:rPr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2001</a:t>
            </a:r>
            <a:r>
              <a:rPr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143</a:t>
            </a:r>
            <a:r>
              <a:rPr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169</a:t>
            </a:r>
            <a:endParaRPr sz="7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Solar Spectrum:</a:t>
            </a:r>
            <a:r>
              <a:rPr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Air mass 1.5 direct normal irradiance, calculated with SMARTS v 2.9.2 - from </a:t>
            </a:r>
            <a:r>
              <a:rPr lang="en" sz="75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https://www2.pvlighthouse.com.au/resources/optics/spectrum%20library/spectrum%20library.aspx</a:t>
            </a:r>
            <a:endParaRPr sz="7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Butanal ɸ</a:t>
            </a:r>
            <a:r>
              <a:rPr baseline="-25000" i="1"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HCO(</a:t>
            </a:r>
            <a:r>
              <a:rPr i="1"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(λ</a:t>
            </a:r>
            <a:r>
              <a:rPr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): Chen Y., Lei Z., </a:t>
            </a:r>
            <a:r>
              <a:rPr i="1"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J. Phys. Chem. A.</a:t>
            </a:r>
            <a:r>
              <a:rPr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2001</a:t>
            </a:r>
            <a:r>
              <a:rPr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106</a:t>
            </a:r>
            <a:r>
              <a:rPr lang="en"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7755</a:t>
            </a:r>
            <a:endParaRPr sz="7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p50"/>
          <p:cNvSpPr txBox="1"/>
          <p:nvPr/>
        </p:nvSpPr>
        <p:spPr>
          <a:xfrm>
            <a:off x="3184500" y="1905000"/>
            <a:ext cx="2513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= ∫ </a:t>
            </a:r>
            <a:r>
              <a:rPr i="1" lang="en" sz="16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" sz="16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(λ)</a:t>
            </a: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×</a:t>
            </a:r>
            <a:r>
              <a:rPr lang="en" sz="16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σ(λ)</a:t>
            </a: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×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ϕ(λ)</a:t>
            </a: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dλ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50"/>
          <p:cNvSpPr txBox="1"/>
          <p:nvPr/>
        </p:nvSpPr>
        <p:spPr>
          <a:xfrm>
            <a:off x="88200" y="1592225"/>
            <a:ext cx="22611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Master Equation</a:t>
            </a:r>
            <a:endParaRPr b="1" sz="15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8" name="Google Shape;508;p50"/>
          <p:cNvSpPr txBox="1"/>
          <p:nvPr/>
        </p:nvSpPr>
        <p:spPr>
          <a:xfrm>
            <a:off x="3323450" y="1592225"/>
            <a:ext cx="22611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Quantum Yields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9" name="Google Shape;509;p50"/>
          <p:cNvSpPr txBox="1"/>
          <p:nvPr/>
        </p:nvSpPr>
        <p:spPr>
          <a:xfrm>
            <a:off x="6532800" y="1592225"/>
            <a:ext cx="26331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274E13"/>
                </a:solidFill>
                <a:latin typeface="Raleway"/>
                <a:ea typeface="Raleway"/>
                <a:cs typeface="Raleway"/>
                <a:sym typeface="Raleway"/>
              </a:rPr>
              <a:t>Atmospheric predictions</a:t>
            </a:r>
            <a:endParaRPr b="1" sz="1500">
              <a:solidFill>
                <a:srgbClr val="274E1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0" name="Google Shape;51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63" y="2351250"/>
            <a:ext cx="4188685" cy="239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1" name="Google Shape;511;p50"/>
          <p:cNvCxnSpPr>
            <a:stCxn id="507" idx="3"/>
            <a:endCxn id="508" idx="1"/>
          </p:cNvCxnSpPr>
          <p:nvPr/>
        </p:nvCxnSpPr>
        <p:spPr>
          <a:xfrm>
            <a:off x="2349300" y="1765175"/>
            <a:ext cx="9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2" name="Google Shape;512;p50"/>
          <p:cNvCxnSpPr>
            <a:stCxn id="508" idx="3"/>
            <a:endCxn id="509" idx="1"/>
          </p:cNvCxnSpPr>
          <p:nvPr/>
        </p:nvCxnSpPr>
        <p:spPr>
          <a:xfrm>
            <a:off x="5584550" y="1765175"/>
            <a:ext cx="9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3" name="Google Shape;513;p50"/>
          <p:cNvPicPr preferRelativeResize="0"/>
          <p:nvPr/>
        </p:nvPicPr>
        <p:blipFill rotWithShape="1">
          <a:blip r:embed="rId5">
            <a:alphaModFix/>
          </a:blip>
          <a:srcRect b="0" l="3269" r="4886" t="4012"/>
          <a:stretch/>
        </p:blipFill>
        <p:spPr>
          <a:xfrm>
            <a:off x="5303550" y="2303025"/>
            <a:ext cx="3580775" cy="2494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p50"/>
          <p:cNvCxnSpPr>
            <a:stCxn id="510" idx="3"/>
            <a:endCxn id="513" idx="1"/>
          </p:cNvCxnSpPr>
          <p:nvPr/>
        </p:nvCxnSpPr>
        <p:spPr>
          <a:xfrm>
            <a:off x="4338347" y="3550500"/>
            <a:ext cx="965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50"/>
          <p:cNvSpPr/>
          <p:nvPr/>
        </p:nvSpPr>
        <p:spPr>
          <a:xfrm>
            <a:off x="891400" y="4404350"/>
            <a:ext cx="1982400" cy="393600"/>
          </a:xfrm>
          <a:prstGeom prst="rect">
            <a:avLst/>
          </a:prstGeom>
          <a:gradFill>
            <a:gsLst>
              <a:gs pos="0">
                <a:srgbClr val="FFFFFF">
                  <a:alpha val="0"/>
                  <a:alpha val="34990"/>
                </a:srgbClr>
              </a:gs>
              <a:gs pos="100000">
                <a:srgbClr val="9180BB">
                  <a:alpha val="3499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0"/>
          <p:cNvSpPr/>
          <p:nvPr/>
        </p:nvSpPr>
        <p:spPr>
          <a:xfrm>
            <a:off x="5697600" y="4479975"/>
            <a:ext cx="3387600" cy="393600"/>
          </a:xfrm>
          <a:prstGeom prst="rect">
            <a:avLst/>
          </a:prstGeom>
          <a:gradFill>
            <a:gsLst>
              <a:gs pos="0">
                <a:srgbClr val="FFFFFF">
                  <a:alpha val="0"/>
                  <a:alpha val="34990"/>
                </a:srgbClr>
              </a:gs>
              <a:gs pos="100000">
                <a:srgbClr val="9180BB">
                  <a:alpha val="3499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1"/>
          <p:cNvSpPr txBox="1"/>
          <p:nvPr>
            <p:ph type="title"/>
          </p:nvPr>
        </p:nvSpPr>
        <p:spPr>
          <a:xfrm>
            <a:off x="92900" y="547475"/>
            <a:ext cx="8722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Future</a:t>
            </a:r>
            <a:r>
              <a:rPr lang="en">
                <a:solidFill>
                  <a:schemeClr val="accent2"/>
                </a:solidFill>
              </a:rPr>
              <a:t> Work</a:t>
            </a:r>
            <a:r>
              <a:rPr lang="en"/>
              <a:t> </a:t>
            </a:r>
            <a:r>
              <a:rPr lang="en" sz="2400"/>
              <a:t>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—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SARs</a:t>
            </a:r>
            <a:r>
              <a:rPr lang="en"/>
              <a:t> for quantum yields</a:t>
            </a:r>
            <a:endParaRPr/>
          </a:p>
        </p:txBody>
      </p:sp>
      <p:sp>
        <p:nvSpPr>
          <p:cNvPr id="523" name="Google Shape;523;p51"/>
          <p:cNvSpPr txBox="1"/>
          <p:nvPr/>
        </p:nvSpPr>
        <p:spPr>
          <a:xfrm>
            <a:off x="-62825" y="-63975"/>
            <a:ext cx="8958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5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Acetaldehyde modelling</a:t>
            </a:r>
            <a:r>
              <a:rPr lang="en" sz="75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: Millet D., </a:t>
            </a:r>
            <a:r>
              <a:rPr i="1" lang="en" sz="75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et al.</a:t>
            </a:r>
            <a:r>
              <a:rPr lang="en" sz="75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75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Atmospheric Chemistry and Physics</a:t>
            </a:r>
            <a:r>
              <a:rPr lang="en" sz="75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75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2010</a:t>
            </a:r>
            <a:r>
              <a:rPr lang="en" sz="75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75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r>
              <a:rPr lang="en" sz="75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, 3405</a:t>
            </a:r>
            <a:endParaRPr sz="75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51"/>
          <p:cNvSpPr txBox="1"/>
          <p:nvPr/>
        </p:nvSpPr>
        <p:spPr>
          <a:xfrm>
            <a:off x="288900" y="1752600"/>
            <a:ext cx="2513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= ∫ </a:t>
            </a:r>
            <a:r>
              <a:rPr i="1" lang="en" sz="16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" sz="16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(λ)</a:t>
            </a: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×</a:t>
            </a:r>
            <a:r>
              <a:rPr lang="en" sz="16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σ(λ)</a:t>
            </a: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×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ϕ(λ)</a:t>
            </a: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dλ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51"/>
          <p:cNvSpPr txBox="1"/>
          <p:nvPr/>
        </p:nvSpPr>
        <p:spPr>
          <a:xfrm>
            <a:off x="351650" y="1516025"/>
            <a:ext cx="22611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Quantum Yields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6" name="Google Shape;526;p51"/>
          <p:cNvSpPr txBox="1"/>
          <p:nvPr/>
        </p:nvSpPr>
        <p:spPr>
          <a:xfrm>
            <a:off x="5161200" y="1516025"/>
            <a:ext cx="26331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274E13"/>
                </a:solidFill>
                <a:latin typeface="Raleway"/>
                <a:ea typeface="Raleway"/>
                <a:cs typeface="Raleway"/>
                <a:sym typeface="Raleway"/>
              </a:rPr>
              <a:t>Atmospheric predictions</a:t>
            </a:r>
            <a:endParaRPr b="1" sz="1500">
              <a:solidFill>
                <a:srgbClr val="274E1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27" name="Google Shape;527;p51"/>
          <p:cNvCxnSpPr>
            <a:stCxn id="525" idx="3"/>
            <a:endCxn id="526" idx="1"/>
          </p:cNvCxnSpPr>
          <p:nvPr/>
        </p:nvCxnSpPr>
        <p:spPr>
          <a:xfrm>
            <a:off x="2612750" y="1688975"/>
            <a:ext cx="254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8" name="Google Shape;528;p51"/>
          <p:cNvPicPr preferRelativeResize="0"/>
          <p:nvPr/>
        </p:nvPicPr>
        <p:blipFill rotWithShape="1">
          <a:blip r:embed="rId3">
            <a:alphaModFix/>
          </a:blip>
          <a:srcRect b="0" l="3269" r="4886" t="4012"/>
          <a:stretch/>
        </p:blipFill>
        <p:spPr>
          <a:xfrm>
            <a:off x="251350" y="2257025"/>
            <a:ext cx="2673325" cy="18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7675" y="2308636"/>
            <a:ext cx="2754251" cy="162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1925" y="2277664"/>
            <a:ext cx="2754251" cy="1656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4379" y="3999000"/>
            <a:ext cx="5200442" cy="34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51"/>
          <p:cNvCxnSpPr/>
          <p:nvPr/>
        </p:nvCxnSpPr>
        <p:spPr>
          <a:xfrm>
            <a:off x="2924675" y="3026450"/>
            <a:ext cx="59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3" name="Google Shape;533;p51"/>
          <p:cNvSpPr txBox="1"/>
          <p:nvPr/>
        </p:nvSpPr>
        <p:spPr>
          <a:xfrm>
            <a:off x="5304650" y="1897025"/>
            <a:ext cx="22611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rPr>
              <a:t>CH</a:t>
            </a:r>
            <a:r>
              <a:rPr baseline="-25000" lang="en" sz="1500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rPr>
              <a:t>3</a:t>
            </a:r>
            <a:r>
              <a:rPr lang="en" sz="1500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rPr>
              <a:t>CHO photolysis</a:t>
            </a:r>
            <a:endParaRPr sz="1500">
              <a:solidFill>
                <a:schemeClr val="accent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4" name="Google Shape;534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0" y="524325"/>
            <a:ext cx="6145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Modelling</a:t>
            </a:r>
            <a:r>
              <a:rPr lang="en"/>
              <a:t> atmospheric chemistry</a:t>
            </a:r>
            <a:endParaRPr/>
          </a:p>
        </p:txBody>
      </p:sp>
      <p:pic>
        <p:nvPicPr>
          <p:cNvPr descr="National_Centre_for_Atmospheric_Science_Logo.jpg"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544" y="4493353"/>
            <a:ext cx="2340536" cy="650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_of_York_Logo.png"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012" y="4550825"/>
            <a:ext cx="1343328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00px-Leeds_University_logo.png" id="117" name="Google Shape;11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5291" y="4550825"/>
            <a:ext cx="184547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1135000" y="0"/>
            <a:ext cx="80091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Image left: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FAMM Website,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Instrumentation - FAAM,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faam.ack.uk/the-aircraft/instrumentation/, Facility for AIrborne Atmospheric Measurements (FAAM), (visited 21 Jan 2019)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Scheme right: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Saunders S., Jenkin M., Derwent R., Piling M.,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Atmos. Chem. Phys.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2003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161   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MCM Website,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Master Chemical Mechanism v3.3.1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mcm.leeds.ac.uk/MCM,  Rickard A., Young J., Pilling M., Jenkin M., Pascoe S., Saunders S.,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et al.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(visited 21 Jan 2019)  </a:t>
            </a:r>
            <a:endParaRPr i="1"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700" y="1789012"/>
            <a:ext cx="4389975" cy="21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00" y="4239800"/>
            <a:ext cx="1080825" cy="9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119775" y="1253800"/>
            <a:ext cx="4398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Field measurements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5191225" y="1269075"/>
            <a:ext cx="3714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Computer modelling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5345050" y="2272800"/>
            <a:ext cx="800100" cy="650100"/>
          </a:xfrm>
          <a:prstGeom prst="rect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8">
            <a:alphaModFix/>
          </a:blip>
          <a:srcRect b="1506" l="0" r="0" t="0"/>
          <a:stretch/>
        </p:blipFill>
        <p:spPr>
          <a:xfrm>
            <a:off x="4618450" y="1756125"/>
            <a:ext cx="4389974" cy="264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/>
          <p:nvPr/>
        </p:nvSpPr>
        <p:spPr>
          <a:xfrm>
            <a:off x="5345050" y="2272800"/>
            <a:ext cx="800100" cy="650100"/>
          </a:xfrm>
          <a:prstGeom prst="rect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/>
          <p:nvPr>
            <p:ph type="title"/>
          </p:nvPr>
        </p:nvSpPr>
        <p:spPr>
          <a:xfrm>
            <a:off x="16700" y="547475"/>
            <a:ext cx="8722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Future Work</a:t>
            </a:r>
            <a:r>
              <a:rPr lang="en" sz="1800"/>
              <a:t> 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—</a:t>
            </a:r>
            <a:r>
              <a:rPr lang="en" sz="1800"/>
              <a:t> </a:t>
            </a:r>
            <a:r>
              <a:rPr lang="en" sz="2200">
                <a:solidFill>
                  <a:schemeClr val="dk1"/>
                </a:solidFill>
              </a:rPr>
              <a:t>SARs</a:t>
            </a:r>
            <a:r>
              <a:rPr lang="en" sz="2200"/>
              <a:t> </a:t>
            </a:r>
            <a:r>
              <a:rPr i="1" lang="en" sz="1800">
                <a:solidFill>
                  <a:srgbClr val="666666"/>
                </a:solidFill>
              </a:rPr>
              <a:t>via</a:t>
            </a:r>
            <a:r>
              <a:rPr lang="en" sz="2200"/>
              <a:t> </a:t>
            </a:r>
            <a:r>
              <a:rPr lang="en" sz="2200">
                <a:solidFill>
                  <a:schemeClr val="accent5"/>
                </a:solidFill>
              </a:rPr>
              <a:t>SMILES </a:t>
            </a:r>
            <a:endParaRPr sz="2200">
              <a:solidFill>
                <a:schemeClr val="accent5"/>
              </a:solidFill>
            </a:endParaRPr>
          </a:p>
        </p:txBody>
      </p:sp>
      <p:pic>
        <p:nvPicPr>
          <p:cNvPr id="540" name="Google Shape;5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311275"/>
            <a:ext cx="2614159" cy="375602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2"/>
          <p:cNvSpPr txBox="1"/>
          <p:nvPr/>
        </p:nvSpPr>
        <p:spPr>
          <a:xfrm>
            <a:off x="-62825" y="-63975"/>
            <a:ext cx="8958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5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SMILES illustration</a:t>
            </a:r>
            <a:r>
              <a:rPr lang="en" sz="75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: User: Fdardel, </a:t>
            </a:r>
            <a:r>
              <a:rPr i="1" lang="en" sz="75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Wikimedia Commons</a:t>
            </a:r>
            <a:r>
              <a:rPr lang="en" sz="75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75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https://en.wikipedia.org/wiki/File:SMILES.png</a:t>
            </a:r>
            <a:endParaRPr sz="75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75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Structure search</a:t>
            </a:r>
            <a:r>
              <a:rPr lang="en" sz="75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75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http://www.chemspider.com/StructureSearch.aspx</a:t>
            </a:r>
            <a:endParaRPr sz="75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7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2" name="Google Shape;54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1650" y="520513"/>
            <a:ext cx="4014600" cy="16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67850" y="2349875"/>
            <a:ext cx="2442601" cy="266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20103" y="2241650"/>
            <a:ext cx="2801643" cy="282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CM_hierarchy_of_sources.png"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775" y="1336960"/>
            <a:ext cx="2850225" cy="307905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4646325" y="143625"/>
            <a:ext cx="46014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Rickard, Pascoe, Jenkin, Pilling, 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Development of the Master Chemical Mechanism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- [conference slides],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International Conference on Atmospheric Chemical Mechanisms, Davis, CA, December 6-8,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2006</a:t>
            </a:r>
            <a:endParaRPr b="1" sz="800">
              <a:solidFill>
                <a:srgbClr val="59595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6331500" y="2712275"/>
            <a:ext cx="2755200" cy="490500"/>
          </a:xfrm>
          <a:prstGeom prst="rect">
            <a:avLst/>
          </a:prstGeom>
          <a:solidFill>
            <a:srgbClr val="1A9988">
              <a:alpha val="2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6331500" y="3542625"/>
            <a:ext cx="2755200" cy="837300"/>
          </a:xfrm>
          <a:prstGeom prst="rect">
            <a:avLst/>
          </a:prstGeom>
          <a:solidFill>
            <a:srgbClr val="EB5600">
              <a:alpha val="30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75" y="1224625"/>
            <a:ext cx="4575524" cy="387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/>
        </p:nvSpPr>
        <p:spPr>
          <a:xfrm>
            <a:off x="5347325" y="-57650"/>
            <a:ext cx="3828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Saunders S., Jenkin M., Derwent R., Pilling M.,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Atmos. Chem. Phys.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2003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161-180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0" y="534825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EB5600"/>
                </a:solidFill>
                <a:latin typeface="Raleway"/>
                <a:ea typeface="Raleway"/>
                <a:cs typeface="Raleway"/>
                <a:sym typeface="Raleway"/>
              </a:rPr>
              <a:t>Photolysis rate</a:t>
            </a:r>
            <a:r>
              <a:rPr b="1"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coverage in </a:t>
            </a:r>
            <a:r>
              <a:rPr b="1" lang="en" sz="2600">
                <a:latin typeface="Raleway"/>
                <a:ea typeface="Raleway"/>
                <a:cs typeface="Raleway"/>
                <a:sym typeface="Raleway"/>
              </a:rPr>
              <a:t>models</a:t>
            </a:r>
            <a:r>
              <a:rPr b="1"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is </a:t>
            </a:r>
            <a:r>
              <a:rPr b="1" lang="en" sz="260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limited</a:t>
            </a:r>
            <a:endParaRPr b="1" sz="2600">
              <a:solidFill>
                <a:srgbClr val="CC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548675" y="2246950"/>
            <a:ext cx="859500" cy="226200"/>
          </a:xfrm>
          <a:prstGeom prst="rect">
            <a:avLst/>
          </a:prstGeom>
          <a:solidFill>
            <a:srgbClr val="1A9988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1923300" y="2255800"/>
            <a:ext cx="3138000" cy="175800"/>
          </a:xfrm>
          <a:prstGeom prst="rect">
            <a:avLst/>
          </a:prstGeom>
          <a:solidFill>
            <a:srgbClr val="FF0000">
              <a:alpha val="3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1923300" y="2431600"/>
            <a:ext cx="3138000" cy="175800"/>
          </a:xfrm>
          <a:prstGeom prst="rect">
            <a:avLst/>
          </a:prstGeom>
          <a:solidFill>
            <a:srgbClr val="FFD966">
              <a:alpha val="38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5238975" y="2607400"/>
            <a:ext cx="1054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Georgia"/>
                <a:ea typeface="Georgia"/>
                <a:cs typeface="Georgia"/>
                <a:sym typeface="Georgia"/>
              </a:rPr>
              <a:t>Norrish II</a:t>
            </a:r>
            <a:endParaRPr>
              <a:solidFill>
                <a:srgbClr val="E69138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5150125" y="1732838"/>
            <a:ext cx="1054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rPr>
              <a:t>Norrish I</a:t>
            </a:r>
            <a:endParaRPr>
              <a:solidFill>
                <a:srgbClr val="CC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3" name="Google Shape;143;p17"/>
          <p:cNvCxnSpPr>
            <a:stCxn id="142" idx="2"/>
            <a:endCxn id="139" idx="3"/>
          </p:cNvCxnSpPr>
          <p:nvPr/>
        </p:nvCxnSpPr>
        <p:spPr>
          <a:xfrm flipH="1">
            <a:off x="5061325" y="2117438"/>
            <a:ext cx="616200" cy="2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17"/>
          <p:cNvCxnSpPr>
            <a:stCxn id="141" idx="0"/>
            <a:endCxn id="140" idx="3"/>
          </p:cNvCxnSpPr>
          <p:nvPr/>
        </p:nvCxnSpPr>
        <p:spPr>
          <a:xfrm rot="10800000">
            <a:off x="5061375" y="2519500"/>
            <a:ext cx="705000" cy="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17"/>
          <p:cNvSpPr txBox="1"/>
          <p:nvPr/>
        </p:nvSpPr>
        <p:spPr>
          <a:xfrm>
            <a:off x="1923275" y="1183875"/>
            <a:ext cx="10548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Photoproducts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4366981" y="1183863"/>
            <a:ext cx="537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Rate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3575256" y="1183863"/>
            <a:ext cx="537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>
            <p:ph type="title"/>
          </p:nvPr>
        </p:nvSpPr>
        <p:spPr>
          <a:xfrm>
            <a:off x="157950" y="585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</a:t>
            </a:r>
            <a:r>
              <a:rPr lang="en">
                <a:solidFill>
                  <a:schemeClr val="accent3"/>
                </a:solidFill>
              </a:rPr>
              <a:t>carbonyl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data 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140651" y="1281875"/>
            <a:ext cx="2833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5818E"/>
                </a:solidFill>
                <a:latin typeface="Roboto"/>
                <a:ea typeface="Roboto"/>
                <a:cs typeface="Roboto"/>
                <a:sym typeface="Roboto"/>
              </a:rPr>
              <a:t>Linear aldehydes </a:t>
            </a:r>
            <a:endParaRPr b="1" sz="1200">
              <a:solidFill>
                <a:srgbClr val="45818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50" y="1604166"/>
            <a:ext cx="879600" cy="83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850" y="1600187"/>
            <a:ext cx="1186826" cy="9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8710" y="1600175"/>
            <a:ext cx="1109431" cy="8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2580416"/>
            <a:ext cx="1387800" cy="821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4008" y="2605775"/>
            <a:ext cx="1724435" cy="8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/>
        </p:nvSpPr>
        <p:spPr>
          <a:xfrm>
            <a:off x="3340544" y="1306400"/>
            <a:ext cx="2860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83F04"/>
                </a:solidFill>
                <a:latin typeface="Roboto"/>
                <a:ea typeface="Roboto"/>
                <a:cs typeface="Roboto"/>
                <a:sym typeface="Roboto"/>
              </a:rPr>
              <a:t>Ketones</a:t>
            </a:r>
            <a:endParaRPr b="1" sz="1200">
              <a:solidFill>
                <a:srgbClr val="783F0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13257" y="1624688"/>
            <a:ext cx="1446809" cy="8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61086" y="1607850"/>
            <a:ext cx="1440254" cy="9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40538" y="2478175"/>
            <a:ext cx="1694849" cy="8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/>
        </p:nvSpPr>
        <p:spPr>
          <a:xfrm>
            <a:off x="0" y="3687575"/>
            <a:ext cx="2165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Branched aldehydes</a:t>
            </a:r>
            <a:endParaRPr b="1" sz="12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4063537"/>
            <a:ext cx="1109450" cy="109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27186" y="3988032"/>
            <a:ext cx="1138500" cy="112083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/>
        </p:nvSpPr>
        <p:spPr>
          <a:xfrm>
            <a:off x="2231130" y="3687575"/>
            <a:ext cx="3507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1C7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Enals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6342175" y="1281875"/>
            <a:ext cx="2596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Dicarbonyls</a:t>
            </a:r>
            <a:endParaRPr b="1" sz="12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42175" y="1609224"/>
            <a:ext cx="1235499" cy="123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45670" y="1600170"/>
            <a:ext cx="1547635" cy="125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44008" y="2483650"/>
            <a:ext cx="1815108" cy="123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31113" y="4037799"/>
            <a:ext cx="1109450" cy="838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255175" y="4018849"/>
            <a:ext cx="1041000" cy="101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307610" y="4057475"/>
            <a:ext cx="1350505" cy="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/>
        </p:nvSpPr>
        <p:spPr>
          <a:xfrm>
            <a:off x="5601753" y="3687575"/>
            <a:ext cx="219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27BA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Enones</a:t>
            </a:r>
            <a:endParaRPr b="1" sz="1200">
              <a:solidFill>
                <a:srgbClr val="C27B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601761" y="4041825"/>
            <a:ext cx="1293127" cy="8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652888" y="4044032"/>
            <a:ext cx="1235500" cy="96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911725" y="4111271"/>
            <a:ext cx="1138500" cy="69195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/>
          <p:nvPr/>
        </p:nvSpPr>
        <p:spPr>
          <a:xfrm>
            <a:off x="7888400" y="3687575"/>
            <a:ext cx="1262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691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Carbohydrate</a:t>
            </a:r>
            <a:endParaRPr b="1" sz="1200"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1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885963" y="2497133"/>
            <a:ext cx="1315400" cy="74160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81750" y="585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Photoexcitation</a:t>
            </a:r>
            <a:r>
              <a:rPr lang="en"/>
              <a:t> of carbonyls</a:t>
            </a:r>
            <a:r>
              <a:rPr lang="en"/>
              <a:t> </a:t>
            </a:r>
            <a:endParaRPr/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5" y="1294675"/>
            <a:ext cx="5280301" cy="378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975" y="585225"/>
            <a:ext cx="3682751" cy="26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4517" y="3298475"/>
            <a:ext cx="3448594" cy="177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400" y="560975"/>
            <a:ext cx="6288890" cy="45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/>
          <p:nvPr>
            <p:ph type="title"/>
          </p:nvPr>
        </p:nvSpPr>
        <p:spPr>
          <a:xfrm>
            <a:off x="81750" y="585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Electronic states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3152400" y="-57650"/>
            <a:ext cx="6023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Corrigan M.,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Modelling the Photochemistry of Acetaldehyde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 [Honours Thesis], UNSW, 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Nov. 2015</a:t>
            </a:r>
            <a:endParaRPr b="1"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Lee S. H., Chen I. C.,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Chem Phys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1997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220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175-189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Hansen D. A., Lee K.C., 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J. Chem. Phys., </a:t>
            </a:r>
            <a:r>
              <a:rPr b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1975</a:t>
            </a:r>
            <a:r>
              <a:rPr i="1"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63, </a:t>
            </a:r>
            <a:r>
              <a:rPr lang="en"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3272</a:t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250" y="1142800"/>
            <a:ext cx="7533075" cy="401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 txBox="1"/>
          <p:nvPr>
            <p:ph type="title"/>
          </p:nvPr>
        </p:nvSpPr>
        <p:spPr>
          <a:xfrm>
            <a:off x="81750" y="585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Calculating</a:t>
            </a:r>
            <a:r>
              <a:rPr lang="en">
                <a:solidFill>
                  <a:srgbClr val="000000"/>
                </a:solidFill>
              </a:rPr>
              <a:t> photolysis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81750" y="2530800"/>
            <a:ext cx="1806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Red = experiment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5550" y="2175975"/>
            <a:ext cx="2118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Green</a:t>
            </a:r>
            <a:r>
              <a:rPr b="1" lang="en" sz="16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 = calculation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